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6" r:id="rId3"/>
    <p:sldId id="300" r:id="rId4"/>
    <p:sldId id="331" r:id="rId5"/>
    <p:sldId id="268" r:id="rId6"/>
    <p:sldId id="269" r:id="rId7"/>
    <p:sldId id="267" r:id="rId8"/>
    <p:sldId id="270" r:id="rId9"/>
    <p:sldId id="288" r:id="rId10"/>
    <p:sldId id="327" r:id="rId11"/>
    <p:sldId id="352" r:id="rId12"/>
    <p:sldId id="353" r:id="rId13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FF"/>
    <a:srgbClr val="FFFF99"/>
    <a:srgbClr val="00FF00"/>
    <a:srgbClr val="FFFF00"/>
    <a:srgbClr val="FF00FF"/>
    <a:srgbClr val="00FFFF"/>
    <a:srgbClr val="EAEAEA"/>
    <a:srgbClr val="CCEC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1" autoAdjust="0"/>
    <p:restoredTop sz="94660"/>
  </p:normalViewPr>
  <p:slideViewPr>
    <p:cSldViewPr>
      <p:cViewPr varScale="1">
        <p:scale>
          <a:sx n="74" d="100"/>
          <a:sy n="74" d="100"/>
        </p:scale>
        <p:origin x="-9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DA2CBE94-4D1D-41B6-93AB-A4CBA479D31B}" type="datetimeFigureOut">
              <a:rPr lang="en-US" smtClean="0"/>
              <a:t>3/2/2012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3D9DB3B8-810B-4FD0-9270-A9C2651F8E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550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9758"/>
            <a:ext cx="5588000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45F224A-D854-45E7-896E-E9FE44998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AA0FB8-B691-4C24-93EB-1C97D74609AF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D3CB4C-FD8D-4ED7-9311-62087F2FC70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499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GBIF</a:t>
            </a:r>
          </a:p>
        </p:txBody>
      </p:sp>
      <p:sp>
        <p:nvSpPr>
          <p:cNvPr id="84997" name="Slide Number Placeholder 3"/>
          <p:cNvSpPr txBox="1">
            <a:spLocks noGrp="1"/>
          </p:cNvSpPr>
          <p:nvPr/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8" tIns="46479" rIns="92958" bIns="46479" anchor="b"/>
          <a:lstStyle/>
          <a:p>
            <a:pPr algn="r"/>
            <a:fld id="{E055BE38-7986-43AB-AD47-7839D1B3D663}" type="slidenum">
              <a:rPr lang="en-US" sz="1200">
                <a:latin typeface="Calibri" pitchFamily="34" charset="0"/>
              </a:rPr>
              <a:pPr algn="r"/>
              <a:t>10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DAE6C1-9535-4FB4-9423-923EBCB211B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34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3" name="Slide Number Placeholder 3"/>
          <p:cNvSpPr txBox="1">
            <a:spLocks noGrp="1"/>
          </p:cNvSpPr>
          <p:nvPr/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8" tIns="46479" rIns="92958" bIns="46479" anchor="b"/>
          <a:lstStyle/>
          <a:p>
            <a:pPr algn="r"/>
            <a:fld id="{403BC286-988C-410C-9603-60F7F69EFB5D}" type="slidenum">
              <a:rPr lang="en-US" sz="1200">
                <a:latin typeface="Calibri" pitchFamily="34" charset="0"/>
              </a:rPr>
              <a:pPr algn="r"/>
              <a:t>11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DAE6C1-9535-4FB4-9423-923EBCB211B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34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3" name="Slide Number Placeholder 3"/>
          <p:cNvSpPr txBox="1">
            <a:spLocks noGrp="1"/>
          </p:cNvSpPr>
          <p:nvPr/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8" tIns="46479" rIns="92958" bIns="46479" anchor="b"/>
          <a:lstStyle/>
          <a:p>
            <a:pPr algn="r"/>
            <a:fld id="{403BC286-988C-410C-9603-60F7F69EFB5D}" type="slidenum">
              <a:rPr lang="en-US" sz="1200">
                <a:latin typeface="Calibri" pitchFamily="34" charset="0"/>
              </a:rPr>
              <a:pPr algn="r"/>
              <a:t>12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541949-43F3-4822-99FD-96BB531A3FC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9758"/>
            <a:ext cx="5122333" cy="417766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C5452-87E2-4288-94DE-4EF49C159EE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C5452-87E2-4288-94DE-4EF49C159EE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E240C1-729D-4FD8-BA94-343251F4A4D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01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8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GB valley floor ~3000 ft</a:t>
            </a:r>
          </a:p>
        </p:txBody>
      </p:sp>
      <p:sp>
        <p:nvSpPr>
          <p:cNvPr id="50181" name="Slide Number Placeholder 3"/>
          <p:cNvSpPr txBox="1">
            <a:spLocks noGrp="1"/>
          </p:cNvSpPr>
          <p:nvPr/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8" tIns="46479" rIns="92958" bIns="46479" anchor="b"/>
          <a:lstStyle/>
          <a:p>
            <a:pPr algn="r"/>
            <a:fld id="{A66F961A-C14C-479B-9031-0EE686515155}" type="slidenum">
              <a:rPr lang="en-US" sz="1200">
                <a:latin typeface="Calibri" pitchFamily="34" charset="0"/>
              </a:rPr>
              <a:pPr algn="r"/>
              <a:t>5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E41AA-5DE2-422D-9654-72B3E6A8548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12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GB valley floor ~3000 ft; point being: if they’re doing poorly here, we REALLY have a problem.</a:t>
            </a:r>
          </a:p>
        </p:txBody>
      </p:sp>
      <p:sp>
        <p:nvSpPr>
          <p:cNvPr id="51205" name="Slide Number Placeholder 3"/>
          <p:cNvSpPr txBox="1">
            <a:spLocks noGrp="1"/>
          </p:cNvSpPr>
          <p:nvPr/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8" tIns="46479" rIns="92958" bIns="46479" anchor="b"/>
          <a:lstStyle/>
          <a:p>
            <a:pPr algn="r"/>
            <a:fld id="{7C78CA52-0F94-4C1A-85FD-37FDFC571F93}" type="slidenum">
              <a:rPr lang="en-US" sz="1200">
                <a:latin typeface="Calibri" pitchFamily="34" charset="0"/>
              </a:rPr>
              <a:pPr algn="r"/>
              <a:t>6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B3BA0D-6BAA-4FBA-B5BF-3D7A44C4544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22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More habitat, some of the southern-most habitat</a:t>
            </a:r>
          </a:p>
        </p:txBody>
      </p:sp>
      <p:sp>
        <p:nvSpPr>
          <p:cNvPr id="52229" name="Slide Number Placeholder 3"/>
          <p:cNvSpPr txBox="1">
            <a:spLocks noGrp="1"/>
          </p:cNvSpPr>
          <p:nvPr/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8" tIns="46479" rIns="92958" bIns="46479" anchor="b"/>
          <a:lstStyle/>
          <a:p>
            <a:pPr algn="r"/>
            <a:fld id="{D4005114-F109-4CD5-A830-59B6206B326E}" type="slidenum">
              <a:rPr lang="en-US" sz="1200">
                <a:latin typeface="Calibri" pitchFamily="34" charset="0"/>
              </a:rPr>
              <a:pPr algn="r"/>
              <a:t>7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0A111D-AF98-437A-88F0-9F9322DAFF1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32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3" name="Slide Number Placeholder 3"/>
          <p:cNvSpPr txBox="1">
            <a:spLocks noGrp="1"/>
          </p:cNvSpPr>
          <p:nvPr/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8" tIns="46479" rIns="92958" bIns="46479" anchor="b"/>
          <a:lstStyle/>
          <a:p>
            <a:pPr algn="r"/>
            <a:fld id="{118ABD62-1431-48E1-830A-927A14415BD1}" type="slidenum">
              <a:rPr lang="en-US" sz="1200">
                <a:latin typeface="Calibri" pitchFamily="34" charset="0"/>
              </a:rPr>
              <a:pPr algn="r"/>
              <a:t>8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BF2994-D999-4718-BDA8-FACD6D38A43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42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7" name="Slide Number Placeholder 3"/>
          <p:cNvSpPr txBox="1">
            <a:spLocks noGrp="1"/>
          </p:cNvSpPr>
          <p:nvPr/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8" tIns="46479" rIns="92958" bIns="46479" anchor="b"/>
          <a:lstStyle/>
          <a:p>
            <a:pPr algn="r"/>
            <a:fld id="{76B498DC-2881-4365-A8B1-E8F4E1EE097C}" type="slidenum">
              <a:rPr lang="en-US" sz="1200">
                <a:latin typeface="Calibri" pitchFamily="34" charset="0"/>
              </a:rPr>
              <a:pPr algn="r"/>
              <a:t>9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29A95F-5394-408F-A307-5ED0D55E15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EE9F5A3-55B7-47CB-8BA5-FFD2E8D09F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1FCDA4-F0AE-4F55-AD25-E5D7FE9CA9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2C94C0-3F5D-49E9-8D59-5E21D719A9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B5DE59-4BC7-4F04-BFD4-1FE84D04C2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F93227-DCB2-4C15-B47C-93603CCE7D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48AAA3E-AE15-45BA-A670-9AC3B48524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D5518E8-33FD-4769-B349-C52BDEA5F5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3BB192-0BC6-490B-89B8-FCDDD1C604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5E97AF-F919-4A14-AD8F-DF4CEC2ABE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B3C048-52F7-42AA-B8D8-C3E637E86E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2C4F8FA-E64D-42AC-864B-FEA5F18CB1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762000"/>
            <a:ext cx="5105400" cy="2209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smtClean="0"/>
              <a:t>What limits </a:t>
            </a:r>
            <a:br>
              <a:rPr lang="en-US" sz="3200" dirty="0" smtClean="0"/>
            </a:br>
            <a:r>
              <a:rPr lang="en-US" sz="3200" dirty="0" smtClean="0"/>
              <a:t>Southern Rockies </a:t>
            </a:r>
            <a:br>
              <a:rPr lang="en-US" sz="3200" dirty="0" smtClean="0"/>
            </a:br>
            <a:r>
              <a:rPr lang="en-US" sz="3200" dirty="0" smtClean="0"/>
              <a:t>pika distribution?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10000"/>
            <a:ext cx="8077200" cy="1752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2000" dirty="0" smtClean="0"/>
              <a:t>Liesl Peterson </a:t>
            </a:r>
            <a:r>
              <a:rPr lang="en-US" sz="2000" dirty="0" err="1" smtClean="0"/>
              <a:t>Erb</a:t>
            </a:r>
            <a:endParaRPr lang="en-US" sz="2000" dirty="0" smtClean="0"/>
          </a:p>
          <a:p>
            <a:pPr algn="ctr" eaLnBrk="1" hangingPunct="1">
              <a:lnSpc>
                <a:spcPct val="90000"/>
              </a:lnSpc>
            </a:pPr>
            <a:r>
              <a:rPr lang="en-US" sz="2000" dirty="0" smtClean="0"/>
              <a:t>Ph.D. Candidate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 dirty="0" smtClean="0"/>
              <a:t>Ecology and Evolutionary Biology</a:t>
            </a:r>
          </a:p>
        </p:txBody>
      </p:sp>
      <p:pic>
        <p:nvPicPr>
          <p:cNvPr id="2052" name="Picture 4" descr="P72001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013444"/>
            <a:ext cx="1733336" cy="231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P7200165"/>
          <p:cNvPicPr>
            <a:picLocks noChangeAspect="1" noChangeArrowheads="1"/>
          </p:cNvPicPr>
          <p:nvPr/>
        </p:nvPicPr>
        <p:blipFill>
          <a:blip r:embed="rId4" cstate="print"/>
          <a:srcRect l="24387" t="26773" r="22534" b="25418"/>
          <a:stretch>
            <a:fillRect/>
          </a:stretch>
        </p:blipFill>
        <p:spPr bwMode="auto">
          <a:xfrm>
            <a:off x="990600" y="1371600"/>
            <a:ext cx="2362200" cy="159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9" descr="P7280228"/>
          <p:cNvPicPr>
            <a:picLocks noChangeAspect="1" noChangeArrowheads="1"/>
          </p:cNvPicPr>
          <p:nvPr/>
        </p:nvPicPr>
        <p:blipFill>
          <a:blip r:embed="rId5" cstate="print"/>
          <a:srcRect l="23846" t="6812" r="23351" b="95"/>
          <a:stretch>
            <a:fillRect/>
          </a:stretch>
        </p:blipFill>
        <p:spPr bwMode="auto">
          <a:xfrm>
            <a:off x="533400" y="3905865"/>
            <a:ext cx="1828800" cy="241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3505200" y="6248400"/>
            <a:ext cx="2133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Photos courtesy of Justine Smith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 t="22857" b="31429"/>
          <a:stretch>
            <a:fillRect/>
          </a:stretch>
        </p:blipFill>
        <p:spPr bwMode="auto">
          <a:xfrm>
            <a:off x="3352800" y="4648200"/>
            <a:ext cx="2571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200400" y="5943600"/>
            <a:ext cx="270138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Liesl.Erb@Colorado.edu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685800" y="381000"/>
            <a:ext cx="8458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/>
              <a:t>Methods: </a:t>
            </a:r>
            <a:br>
              <a:rPr lang="en-US" sz="3200" b="1" dirty="0" smtClean="0"/>
            </a:br>
            <a:r>
              <a:rPr lang="en-US" sz="2400" b="1" dirty="0" smtClean="0"/>
              <a:t>Determining changes in distribution</a:t>
            </a:r>
            <a:endParaRPr lang="en-US" sz="3600" dirty="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533400" y="1981200"/>
            <a:ext cx="4876800" cy="2590800"/>
          </a:xfrm>
        </p:spPr>
        <p:txBody>
          <a:bodyPr>
            <a:normAutofit/>
          </a:bodyPr>
          <a:lstStyle/>
          <a:p>
            <a:pPr eaLnBrk="1" hangingPunct="1">
              <a:buFont typeface="Georgia" pitchFamily="18" charset="0"/>
              <a:buNone/>
            </a:pPr>
            <a:r>
              <a:rPr lang="en-US" sz="2400" dirty="0" smtClean="0"/>
              <a:t>Resurvey of historically occupied sites</a:t>
            </a:r>
          </a:p>
          <a:p>
            <a:pPr lvl="1"/>
            <a:r>
              <a:rPr lang="en-US" sz="2000" dirty="0" smtClean="0"/>
              <a:t>Historical records (1896-1979)</a:t>
            </a:r>
          </a:p>
          <a:p>
            <a:pPr lvl="1" eaLnBrk="1" hangingPunct="1"/>
            <a:endParaRPr lang="en-US" sz="2000" dirty="0" smtClean="0"/>
          </a:p>
          <a:p>
            <a:endParaRPr lang="en-US" dirty="0" smtClean="0"/>
          </a:p>
          <a:p>
            <a:pPr eaLnBrk="1" hangingPunct="1">
              <a:buFont typeface="Georgia" pitchFamily="18" charset="0"/>
              <a:buNone/>
            </a:pPr>
            <a:endParaRPr lang="en-US" sz="2400" dirty="0" smtClean="0"/>
          </a:p>
          <a:p>
            <a:pPr eaLnBrk="1" hangingPunct="1">
              <a:buFont typeface="Georgia" pitchFamily="18" charset="0"/>
              <a:buNone/>
            </a:pPr>
            <a:endParaRPr lang="en-US" sz="2400" dirty="0" smtClean="0"/>
          </a:p>
          <a:p>
            <a:pPr lvl="1" eaLnBrk="1" hangingPunct="1">
              <a:buFont typeface="Georgia" pitchFamily="18" charset="0"/>
              <a:buNone/>
            </a:pPr>
            <a:endParaRPr lang="en-US" sz="2000" dirty="0" smtClean="0"/>
          </a:p>
          <a:p>
            <a:pPr algn="ctr" eaLnBrk="1" hangingPunct="1">
              <a:buFont typeface="Georgia" pitchFamily="18" charset="0"/>
              <a:buNone/>
            </a:pPr>
            <a:endParaRPr lang="en-US" sz="3200" i="1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33400" y="1524000"/>
            <a:ext cx="81534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DSCN672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835150"/>
            <a:ext cx="3424238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1219200" y="3581400"/>
            <a:ext cx="3035300" cy="2590800"/>
            <a:chOff x="609600" y="3962400"/>
            <a:chExt cx="3035300" cy="2590800"/>
          </a:xfrm>
        </p:grpSpPr>
        <p:sp>
          <p:nvSpPr>
            <p:cNvPr id="7" name="Oval 6"/>
            <p:cNvSpPr/>
            <p:nvPr/>
          </p:nvSpPr>
          <p:spPr>
            <a:xfrm>
              <a:off x="609600" y="3962400"/>
              <a:ext cx="2895600" cy="2590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117600" y="4368800"/>
              <a:ext cx="279400" cy="542925"/>
            </a:xfrm>
            <a:custGeom>
              <a:avLst/>
              <a:gdLst>
                <a:gd name="connsiteX0" fmla="*/ 0 w 279400"/>
                <a:gd name="connsiteY0" fmla="*/ 228600 h 542824"/>
                <a:gd name="connsiteX1" fmla="*/ 0 w 279400"/>
                <a:gd name="connsiteY1" fmla="*/ 228600 h 542824"/>
                <a:gd name="connsiteX2" fmla="*/ 12700 w 279400"/>
                <a:gd name="connsiteY2" fmla="*/ 406400 h 542824"/>
                <a:gd name="connsiteX3" fmla="*/ 25400 w 279400"/>
                <a:gd name="connsiteY3" fmla="*/ 495300 h 542824"/>
                <a:gd name="connsiteX4" fmla="*/ 139700 w 279400"/>
                <a:gd name="connsiteY4" fmla="*/ 444500 h 542824"/>
                <a:gd name="connsiteX5" fmla="*/ 228600 w 279400"/>
                <a:gd name="connsiteY5" fmla="*/ 330200 h 542824"/>
                <a:gd name="connsiteX6" fmla="*/ 279400 w 279400"/>
                <a:gd name="connsiteY6" fmla="*/ 101600 h 542824"/>
                <a:gd name="connsiteX7" fmla="*/ 165100 w 279400"/>
                <a:gd name="connsiteY7" fmla="*/ 0 h 542824"/>
                <a:gd name="connsiteX8" fmla="*/ 38100 w 279400"/>
                <a:gd name="connsiteY8" fmla="*/ 101600 h 542824"/>
                <a:gd name="connsiteX9" fmla="*/ 0 w 279400"/>
                <a:gd name="connsiteY9" fmla="*/ 228600 h 54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9400" h="542824">
                  <a:moveTo>
                    <a:pt x="0" y="228600"/>
                  </a:moveTo>
                  <a:lnTo>
                    <a:pt x="0" y="228600"/>
                  </a:lnTo>
                  <a:cubicBezTo>
                    <a:pt x="4233" y="287867"/>
                    <a:pt x="6480" y="347309"/>
                    <a:pt x="12700" y="406400"/>
                  </a:cubicBezTo>
                  <a:cubicBezTo>
                    <a:pt x="27060" y="542824"/>
                    <a:pt x="25400" y="422967"/>
                    <a:pt x="25400" y="495300"/>
                  </a:cubicBezTo>
                  <a:lnTo>
                    <a:pt x="139700" y="444500"/>
                  </a:lnTo>
                  <a:lnTo>
                    <a:pt x="228600" y="330200"/>
                  </a:lnTo>
                  <a:lnTo>
                    <a:pt x="279400" y="101600"/>
                  </a:lnTo>
                  <a:lnTo>
                    <a:pt x="165100" y="0"/>
                  </a:lnTo>
                  <a:lnTo>
                    <a:pt x="38100" y="101600"/>
                  </a:lnTo>
                  <a:lnTo>
                    <a:pt x="0" y="2286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197100" y="4305300"/>
              <a:ext cx="1447800" cy="1562100"/>
            </a:xfrm>
            <a:custGeom>
              <a:avLst/>
              <a:gdLst>
                <a:gd name="connsiteX0" fmla="*/ 152400 w 1447800"/>
                <a:gd name="connsiteY0" fmla="*/ 355600 h 1562100"/>
                <a:gd name="connsiteX1" fmla="*/ 0 w 1447800"/>
                <a:gd name="connsiteY1" fmla="*/ 838200 h 1562100"/>
                <a:gd name="connsiteX2" fmla="*/ 393700 w 1447800"/>
                <a:gd name="connsiteY2" fmla="*/ 1206500 h 1562100"/>
                <a:gd name="connsiteX3" fmla="*/ 723900 w 1447800"/>
                <a:gd name="connsiteY3" fmla="*/ 1562100 h 1562100"/>
                <a:gd name="connsiteX4" fmla="*/ 812800 w 1447800"/>
                <a:gd name="connsiteY4" fmla="*/ 1460500 h 1562100"/>
                <a:gd name="connsiteX5" fmla="*/ 838200 w 1447800"/>
                <a:gd name="connsiteY5" fmla="*/ 1384300 h 1562100"/>
                <a:gd name="connsiteX6" fmla="*/ 1447800 w 1447800"/>
                <a:gd name="connsiteY6" fmla="*/ 939800 h 1562100"/>
                <a:gd name="connsiteX7" fmla="*/ 1206500 w 1447800"/>
                <a:gd name="connsiteY7" fmla="*/ 787400 h 1562100"/>
                <a:gd name="connsiteX8" fmla="*/ 889000 w 1447800"/>
                <a:gd name="connsiteY8" fmla="*/ 546100 h 1562100"/>
                <a:gd name="connsiteX9" fmla="*/ 876300 w 1447800"/>
                <a:gd name="connsiteY9" fmla="*/ 203200 h 1562100"/>
                <a:gd name="connsiteX10" fmla="*/ 520700 w 1447800"/>
                <a:gd name="connsiteY10" fmla="*/ 0 h 1562100"/>
                <a:gd name="connsiteX11" fmla="*/ 457200 w 1447800"/>
                <a:gd name="connsiteY11" fmla="*/ 177800 h 1562100"/>
                <a:gd name="connsiteX12" fmla="*/ 241300 w 1447800"/>
                <a:gd name="connsiteY12" fmla="*/ 215900 h 1562100"/>
                <a:gd name="connsiteX13" fmla="*/ 152400 w 1447800"/>
                <a:gd name="connsiteY13" fmla="*/ 355600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00" h="1562100">
                  <a:moveTo>
                    <a:pt x="152400" y="355600"/>
                  </a:moveTo>
                  <a:lnTo>
                    <a:pt x="0" y="838200"/>
                  </a:lnTo>
                  <a:lnTo>
                    <a:pt x="393700" y="1206500"/>
                  </a:lnTo>
                  <a:lnTo>
                    <a:pt x="723900" y="1562100"/>
                  </a:lnTo>
                  <a:cubicBezTo>
                    <a:pt x="815793" y="1470207"/>
                    <a:pt x="812800" y="1515108"/>
                    <a:pt x="812800" y="1460500"/>
                  </a:cubicBezTo>
                  <a:lnTo>
                    <a:pt x="838200" y="1384300"/>
                  </a:lnTo>
                  <a:lnTo>
                    <a:pt x="1447800" y="939800"/>
                  </a:lnTo>
                  <a:lnTo>
                    <a:pt x="1206500" y="787400"/>
                  </a:lnTo>
                  <a:lnTo>
                    <a:pt x="889000" y="546100"/>
                  </a:lnTo>
                  <a:lnTo>
                    <a:pt x="876300" y="203200"/>
                  </a:lnTo>
                  <a:lnTo>
                    <a:pt x="520700" y="0"/>
                  </a:lnTo>
                  <a:lnTo>
                    <a:pt x="457200" y="177800"/>
                  </a:lnTo>
                  <a:lnTo>
                    <a:pt x="241300" y="215900"/>
                  </a:lnTo>
                  <a:lnTo>
                    <a:pt x="152400" y="3556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092200" y="5245100"/>
              <a:ext cx="685800" cy="647700"/>
            </a:xfrm>
            <a:custGeom>
              <a:avLst/>
              <a:gdLst>
                <a:gd name="connsiteX0" fmla="*/ 114300 w 685800"/>
                <a:gd name="connsiteY0" fmla="*/ 215900 h 647700"/>
                <a:gd name="connsiteX1" fmla="*/ 215900 w 685800"/>
                <a:gd name="connsiteY1" fmla="*/ 647700 h 647700"/>
                <a:gd name="connsiteX2" fmla="*/ 596900 w 685800"/>
                <a:gd name="connsiteY2" fmla="*/ 469900 h 647700"/>
                <a:gd name="connsiteX3" fmla="*/ 685800 w 685800"/>
                <a:gd name="connsiteY3" fmla="*/ 279400 h 647700"/>
                <a:gd name="connsiteX4" fmla="*/ 673100 w 685800"/>
                <a:gd name="connsiteY4" fmla="*/ 165100 h 647700"/>
                <a:gd name="connsiteX5" fmla="*/ 381000 w 685800"/>
                <a:gd name="connsiteY5" fmla="*/ 12700 h 647700"/>
                <a:gd name="connsiteX6" fmla="*/ 254000 w 685800"/>
                <a:gd name="connsiteY6" fmla="*/ 0 h 647700"/>
                <a:gd name="connsiteX7" fmla="*/ 0 w 685800"/>
                <a:gd name="connsiteY7" fmla="*/ 101600 h 647700"/>
                <a:gd name="connsiteX8" fmla="*/ 114300 w 685800"/>
                <a:gd name="connsiteY8" fmla="*/ 2159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5800" h="647700">
                  <a:moveTo>
                    <a:pt x="114300" y="215900"/>
                  </a:moveTo>
                  <a:lnTo>
                    <a:pt x="215900" y="647700"/>
                  </a:lnTo>
                  <a:lnTo>
                    <a:pt x="596900" y="469900"/>
                  </a:lnTo>
                  <a:lnTo>
                    <a:pt x="685800" y="279400"/>
                  </a:lnTo>
                  <a:lnTo>
                    <a:pt x="673100" y="165100"/>
                  </a:lnTo>
                  <a:lnTo>
                    <a:pt x="381000" y="12700"/>
                  </a:lnTo>
                  <a:lnTo>
                    <a:pt x="254000" y="0"/>
                  </a:lnTo>
                  <a:lnTo>
                    <a:pt x="0" y="101600"/>
                  </a:lnTo>
                  <a:lnTo>
                    <a:pt x="114300" y="2159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2057400" y="5257800"/>
              <a:ext cx="76200" cy="76200"/>
            </a:xfrm>
            <a:prstGeom prst="flowChartConnector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403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Methods</a:t>
            </a:r>
            <a:r>
              <a:rPr lang="en-US" sz="3600" dirty="0" smtClean="0"/>
              <a:t>: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3657600" cy="4038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Pika occupancy</a:t>
            </a:r>
          </a:p>
          <a:p>
            <a:pPr lvl="1" eaLnBrk="1" hangingPunct="1"/>
            <a:r>
              <a:rPr lang="en-US" sz="2000" dirty="0" smtClean="0"/>
              <a:t>Visual confirmation</a:t>
            </a:r>
          </a:p>
          <a:p>
            <a:pPr lvl="1" eaLnBrk="1" hangingPunct="1"/>
            <a:r>
              <a:rPr lang="en-US" sz="2000" dirty="0" smtClean="0"/>
              <a:t>Calls</a:t>
            </a:r>
          </a:p>
          <a:p>
            <a:pPr lvl="1" eaLnBrk="1" hangingPunct="1"/>
            <a:r>
              <a:rPr lang="en-US" sz="2000" dirty="0" smtClean="0"/>
              <a:t>Fresh </a:t>
            </a:r>
            <a:r>
              <a:rPr lang="en-US" sz="2000" dirty="0" err="1" smtClean="0"/>
              <a:t>haypiles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Scat </a:t>
            </a:r>
            <a:r>
              <a:rPr lang="en-US" sz="2000" dirty="0" err="1" smtClean="0"/>
              <a:t>haypiles</a:t>
            </a:r>
            <a:endParaRPr lang="en-US" sz="2000" dirty="0" smtClean="0"/>
          </a:p>
          <a:p>
            <a:pPr eaLnBrk="1" hangingPunct="1"/>
            <a:r>
              <a:rPr lang="en-US" sz="2400" dirty="0" smtClean="0"/>
              <a:t>Site characteristics</a:t>
            </a:r>
          </a:p>
          <a:p>
            <a:pPr lvl="1" eaLnBrk="1" hangingPunct="1"/>
            <a:r>
              <a:rPr lang="en-US" sz="2000" dirty="0" smtClean="0"/>
              <a:t>Talus properties</a:t>
            </a:r>
          </a:p>
          <a:p>
            <a:pPr lvl="1" eaLnBrk="1" hangingPunct="1"/>
            <a:r>
              <a:rPr lang="en-US" sz="2000" dirty="0" smtClean="0"/>
              <a:t>Slope/aspect</a:t>
            </a:r>
          </a:p>
          <a:p>
            <a:pPr lvl="1" eaLnBrk="1" hangingPunct="1"/>
            <a:r>
              <a:rPr lang="en-US" sz="2000" dirty="0" smtClean="0"/>
              <a:t>Vegetation</a:t>
            </a:r>
          </a:p>
        </p:txBody>
      </p:sp>
      <p:pic>
        <p:nvPicPr>
          <p:cNvPr id="22532" name="Picture 6" descr="IMG_2925.JPG"/>
          <p:cNvPicPr>
            <a:picLocks noChangeAspect="1"/>
          </p:cNvPicPr>
          <p:nvPr/>
        </p:nvPicPr>
        <p:blipFill>
          <a:blip r:embed="rId3" cstate="print"/>
          <a:srcRect t="22221"/>
          <a:stretch>
            <a:fillRect/>
          </a:stretch>
        </p:blipFill>
        <p:spPr bwMode="auto">
          <a:xfrm>
            <a:off x="4191000" y="1219200"/>
            <a:ext cx="40497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IMG_3006.JPG"/>
          <p:cNvPicPr>
            <a:picLocks noChangeAspect="1"/>
          </p:cNvPicPr>
          <p:nvPr/>
        </p:nvPicPr>
        <p:blipFill>
          <a:blip r:embed="rId4" cstate="print"/>
          <a:srcRect l="13095" t="14285" r="19048" b="14285"/>
          <a:stretch>
            <a:fillRect/>
          </a:stretch>
        </p:blipFill>
        <p:spPr bwMode="auto">
          <a:xfrm>
            <a:off x="6777038" y="5029200"/>
            <a:ext cx="18335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 descr="pika_zoom-WheelerPeak-lsp.jpg"/>
          <p:cNvPicPr>
            <a:picLocks noChangeAspect="1"/>
          </p:cNvPicPr>
          <p:nvPr/>
        </p:nvPicPr>
        <p:blipFill>
          <a:blip r:embed="rId5" cstate="print"/>
          <a:srcRect b="1089"/>
          <a:stretch>
            <a:fillRect/>
          </a:stretch>
        </p:blipFill>
        <p:spPr bwMode="auto">
          <a:xfrm>
            <a:off x="3733800" y="5029200"/>
            <a:ext cx="1905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6" descr="IMG_294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0292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464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Today’s Activity</a:t>
            </a:r>
            <a:r>
              <a:rPr lang="en-US" sz="3600" dirty="0" smtClean="0"/>
              <a:t>: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4419600" cy="5181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Develop hypotheses about pika distribution patterns</a:t>
            </a:r>
          </a:p>
          <a:p>
            <a:pPr eaLnBrk="1" hangingPunct="1"/>
            <a:r>
              <a:rPr lang="en-US" sz="2400" dirty="0" smtClean="0"/>
              <a:t>Variables to work with:</a:t>
            </a:r>
          </a:p>
          <a:p>
            <a:pPr eaLnBrk="1" hangingPunct="1"/>
            <a:endParaRPr lang="en-US" sz="2400" dirty="0" smtClean="0"/>
          </a:p>
          <a:p>
            <a:pPr lvl="1"/>
            <a:r>
              <a:rPr lang="en-US" sz="2000" dirty="0" smtClean="0"/>
              <a:t>Elevation</a:t>
            </a:r>
          </a:p>
          <a:p>
            <a:pPr lvl="1"/>
            <a:r>
              <a:rPr lang="en-US" sz="2000" dirty="0" smtClean="0"/>
              <a:t>Latitude</a:t>
            </a:r>
          </a:p>
          <a:p>
            <a:pPr lvl="1"/>
            <a:r>
              <a:rPr lang="en-US" sz="2000" dirty="0" smtClean="0"/>
              <a:t>Summer high temperature</a:t>
            </a:r>
          </a:p>
          <a:p>
            <a:pPr lvl="1"/>
            <a:r>
              <a:rPr lang="en-US" sz="2000" dirty="0" smtClean="0"/>
              <a:t>Yearly precipitation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Presence of water</a:t>
            </a:r>
          </a:p>
          <a:p>
            <a:pPr lvl="1"/>
            <a:r>
              <a:rPr lang="en-US" sz="2000" dirty="0" smtClean="0"/>
              <a:t>Talus depth</a:t>
            </a:r>
          </a:p>
          <a:p>
            <a:pPr lvl="1"/>
            <a:r>
              <a:rPr lang="en-US" sz="2000" dirty="0" smtClean="0"/>
              <a:t>S- vs. N-facing</a:t>
            </a:r>
          </a:p>
          <a:p>
            <a:pPr lvl="1"/>
            <a:r>
              <a:rPr lang="en-US" sz="2000" dirty="0" smtClean="0"/>
              <a:t>Vegetation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pic>
        <p:nvPicPr>
          <p:cNvPr id="22532" name="Picture 6" descr="IMG_2925.JPG"/>
          <p:cNvPicPr>
            <a:picLocks noChangeAspect="1"/>
          </p:cNvPicPr>
          <p:nvPr/>
        </p:nvPicPr>
        <p:blipFill>
          <a:blip r:embed="rId3" cstate="print"/>
          <a:srcRect t="22221"/>
          <a:stretch>
            <a:fillRect/>
          </a:stretch>
        </p:blipFill>
        <p:spPr bwMode="auto">
          <a:xfrm>
            <a:off x="4637087" y="1295400"/>
            <a:ext cx="40497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IMG_3006.JPG"/>
          <p:cNvPicPr>
            <a:picLocks noChangeAspect="1"/>
          </p:cNvPicPr>
          <p:nvPr/>
        </p:nvPicPr>
        <p:blipFill>
          <a:blip r:embed="rId4" cstate="print"/>
          <a:srcRect l="13095" t="14285" r="19048" b="14285"/>
          <a:stretch>
            <a:fillRect/>
          </a:stretch>
        </p:blipFill>
        <p:spPr bwMode="auto">
          <a:xfrm>
            <a:off x="6777038" y="5029200"/>
            <a:ext cx="18335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 descr="pika_zoom-WheelerPeak-lsp.jpg"/>
          <p:cNvPicPr>
            <a:picLocks noChangeAspect="1"/>
          </p:cNvPicPr>
          <p:nvPr/>
        </p:nvPicPr>
        <p:blipFill>
          <a:blip r:embed="rId5" cstate="print"/>
          <a:srcRect b="1089"/>
          <a:stretch>
            <a:fillRect/>
          </a:stretch>
        </p:blipFill>
        <p:spPr bwMode="auto">
          <a:xfrm>
            <a:off x="3733800" y="5029200"/>
            <a:ext cx="1905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6" descr="IMG_294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8100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1768475" y="2225675"/>
            <a:ext cx="720725" cy="374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3344863" y="3028950"/>
            <a:ext cx="720725" cy="374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5000625" y="3852863"/>
            <a:ext cx="720725" cy="374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6751638" y="4721225"/>
            <a:ext cx="720725" cy="374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2900" y="657225"/>
            <a:ext cx="2098675" cy="985838"/>
            <a:chOff x="2747" y="3167"/>
            <a:chExt cx="1569" cy="767"/>
          </a:xfrm>
        </p:grpSpPr>
        <p:sp>
          <p:nvSpPr>
            <p:cNvPr id="44167" name="Freeform 7"/>
            <p:cNvSpPr>
              <a:spLocks/>
            </p:cNvSpPr>
            <p:nvPr/>
          </p:nvSpPr>
          <p:spPr bwMode="auto">
            <a:xfrm>
              <a:off x="3324" y="3167"/>
              <a:ext cx="992" cy="767"/>
            </a:xfrm>
            <a:custGeom>
              <a:avLst/>
              <a:gdLst>
                <a:gd name="T0" fmla="*/ 94 w 992"/>
                <a:gd name="T1" fmla="*/ 296 h 767"/>
                <a:gd name="T2" fmla="*/ 94 w 992"/>
                <a:gd name="T3" fmla="*/ 2 h 767"/>
                <a:gd name="T4" fmla="*/ 228 w 992"/>
                <a:gd name="T5" fmla="*/ 309 h 767"/>
                <a:gd name="T6" fmla="*/ 440 w 992"/>
                <a:gd name="T7" fmla="*/ 15 h 767"/>
                <a:gd name="T8" fmla="*/ 376 w 992"/>
                <a:gd name="T9" fmla="*/ 360 h 767"/>
                <a:gd name="T10" fmla="*/ 657 w 992"/>
                <a:gd name="T11" fmla="*/ 187 h 767"/>
                <a:gd name="T12" fmla="*/ 504 w 992"/>
                <a:gd name="T13" fmla="*/ 437 h 767"/>
                <a:gd name="T14" fmla="*/ 817 w 992"/>
                <a:gd name="T15" fmla="*/ 437 h 767"/>
                <a:gd name="T16" fmla="*/ 536 w 992"/>
                <a:gd name="T17" fmla="*/ 578 h 767"/>
                <a:gd name="T18" fmla="*/ 926 w 992"/>
                <a:gd name="T19" fmla="*/ 680 h 767"/>
                <a:gd name="T20" fmla="*/ 139 w 992"/>
                <a:gd name="T21" fmla="*/ 699 h 767"/>
                <a:gd name="T22" fmla="*/ 94 w 992"/>
                <a:gd name="T23" fmla="*/ 296 h 7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2"/>
                <a:gd name="T37" fmla="*/ 0 h 767"/>
                <a:gd name="T38" fmla="*/ 992 w 992"/>
                <a:gd name="T39" fmla="*/ 767 h 7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2" h="767">
                  <a:moveTo>
                    <a:pt x="94" y="296"/>
                  </a:moveTo>
                  <a:cubicBezTo>
                    <a:pt x="87" y="180"/>
                    <a:pt x="72" y="0"/>
                    <a:pt x="94" y="2"/>
                  </a:cubicBezTo>
                  <a:cubicBezTo>
                    <a:pt x="116" y="4"/>
                    <a:pt x="170" y="307"/>
                    <a:pt x="228" y="309"/>
                  </a:cubicBezTo>
                  <a:cubicBezTo>
                    <a:pt x="286" y="311"/>
                    <a:pt x="415" y="7"/>
                    <a:pt x="440" y="15"/>
                  </a:cubicBezTo>
                  <a:cubicBezTo>
                    <a:pt x="465" y="23"/>
                    <a:pt x="340" y="331"/>
                    <a:pt x="376" y="360"/>
                  </a:cubicBezTo>
                  <a:cubicBezTo>
                    <a:pt x="412" y="389"/>
                    <a:pt x="636" y="174"/>
                    <a:pt x="657" y="187"/>
                  </a:cubicBezTo>
                  <a:cubicBezTo>
                    <a:pt x="678" y="200"/>
                    <a:pt x="477" y="395"/>
                    <a:pt x="504" y="437"/>
                  </a:cubicBezTo>
                  <a:cubicBezTo>
                    <a:pt x="531" y="479"/>
                    <a:pt x="812" y="414"/>
                    <a:pt x="817" y="437"/>
                  </a:cubicBezTo>
                  <a:cubicBezTo>
                    <a:pt x="822" y="460"/>
                    <a:pt x="518" y="537"/>
                    <a:pt x="536" y="578"/>
                  </a:cubicBezTo>
                  <a:cubicBezTo>
                    <a:pt x="554" y="619"/>
                    <a:pt x="992" y="660"/>
                    <a:pt x="926" y="680"/>
                  </a:cubicBezTo>
                  <a:cubicBezTo>
                    <a:pt x="860" y="700"/>
                    <a:pt x="278" y="767"/>
                    <a:pt x="139" y="699"/>
                  </a:cubicBezTo>
                  <a:cubicBezTo>
                    <a:pt x="0" y="631"/>
                    <a:pt x="101" y="412"/>
                    <a:pt x="94" y="296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68" name="Freeform 8"/>
            <p:cNvSpPr>
              <a:spLocks/>
            </p:cNvSpPr>
            <p:nvPr/>
          </p:nvSpPr>
          <p:spPr bwMode="auto">
            <a:xfrm>
              <a:off x="2747" y="3445"/>
              <a:ext cx="1106" cy="463"/>
            </a:xfrm>
            <a:custGeom>
              <a:avLst/>
              <a:gdLst>
                <a:gd name="T0" fmla="*/ 9 w 1893"/>
                <a:gd name="T1" fmla="*/ 16 h 898"/>
                <a:gd name="T2" fmla="*/ 65 w 1893"/>
                <a:gd name="T3" fmla="*/ 16 h 898"/>
                <a:gd name="T4" fmla="*/ 69 w 1893"/>
                <a:gd name="T5" fmla="*/ 10 h 898"/>
                <a:gd name="T6" fmla="*/ 60 w 1893"/>
                <a:gd name="T7" fmla="*/ 10 h 898"/>
                <a:gd name="T8" fmla="*/ 57 w 1893"/>
                <a:gd name="T9" fmla="*/ 11 h 898"/>
                <a:gd name="T10" fmla="*/ 60 w 1893"/>
                <a:gd name="T11" fmla="*/ 7 h 898"/>
                <a:gd name="T12" fmla="*/ 54 w 1893"/>
                <a:gd name="T13" fmla="*/ 3 h 898"/>
                <a:gd name="T14" fmla="*/ 46 w 1893"/>
                <a:gd name="T15" fmla="*/ 4 h 898"/>
                <a:gd name="T16" fmla="*/ 48 w 1893"/>
                <a:gd name="T17" fmla="*/ 3 h 898"/>
                <a:gd name="T18" fmla="*/ 43 w 1893"/>
                <a:gd name="T19" fmla="*/ 1 h 898"/>
                <a:gd name="T20" fmla="*/ 30 w 1893"/>
                <a:gd name="T21" fmla="*/ 1 h 898"/>
                <a:gd name="T22" fmla="*/ 26 w 1893"/>
                <a:gd name="T23" fmla="*/ 5 h 898"/>
                <a:gd name="T24" fmla="*/ 25 w 1893"/>
                <a:gd name="T25" fmla="*/ 3 h 898"/>
                <a:gd name="T26" fmla="*/ 17 w 1893"/>
                <a:gd name="T27" fmla="*/ 1 h 898"/>
                <a:gd name="T28" fmla="*/ 9 w 1893"/>
                <a:gd name="T29" fmla="*/ 3 h 898"/>
                <a:gd name="T30" fmla="*/ 6 w 1893"/>
                <a:gd name="T31" fmla="*/ 10 h 898"/>
                <a:gd name="T32" fmla="*/ 8 w 1893"/>
                <a:gd name="T33" fmla="*/ 15 h 898"/>
                <a:gd name="T34" fmla="*/ 9 w 1893"/>
                <a:gd name="T35" fmla="*/ 16 h 8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93"/>
                <a:gd name="T55" fmla="*/ 0 h 898"/>
                <a:gd name="T56" fmla="*/ 1893 w 1893"/>
                <a:gd name="T57" fmla="*/ 898 h 8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93" h="898">
                  <a:moveTo>
                    <a:pt x="243" y="849"/>
                  </a:moveTo>
                  <a:cubicBezTo>
                    <a:pt x="486" y="857"/>
                    <a:pt x="1397" y="898"/>
                    <a:pt x="1645" y="849"/>
                  </a:cubicBezTo>
                  <a:cubicBezTo>
                    <a:pt x="1893" y="800"/>
                    <a:pt x="1755" y="609"/>
                    <a:pt x="1734" y="555"/>
                  </a:cubicBezTo>
                  <a:cubicBezTo>
                    <a:pt x="1713" y="501"/>
                    <a:pt x="1566" y="516"/>
                    <a:pt x="1517" y="523"/>
                  </a:cubicBezTo>
                  <a:cubicBezTo>
                    <a:pt x="1468" y="530"/>
                    <a:pt x="1442" y="628"/>
                    <a:pt x="1440" y="600"/>
                  </a:cubicBezTo>
                  <a:cubicBezTo>
                    <a:pt x="1438" y="572"/>
                    <a:pt x="1519" y="431"/>
                    <a:pt x="1504" y="357"/>
                  </a:cubicBezTo>
                  <a:cubicBezTo>
                    <a:pt x="1489" y="283"/>
                    <a:pt x="1410" y="183"/>
                    <a:pt x="1350" y="158"/>
                  </a:cubicBezTo>
                  <a:cubicBezTo>
                    <a:pt x="1290" y="133"/>
                    <a:pt x="1167" y="213"/>
                    <a:pt x="1145" y="209"/>
                  </a:cubicBezTo>
                  <a:cubicBezTo>
                    <a:pt x="1123" y="205"/>
                    <a:pt x="1227" y="163"/>
                    <a:pt x="1216" y="133"/>
                  </a:cubicBezTo>
                  <a:cubicBezTo>
                    <a:pt x="1205" y="103"/>
                    <a:pt x="1158" y="45"/>
                    <a:pt x="1081" y="30"/>
                  </a:cubicBezTo>
                  <a:cubicBezTo>
                    <a:pt x="1004" y="15"/>
                    <a:pt x="829" y="0"/>
                    <a:pt x="755" y="43"/>
                  </a:cubicBezTo>
                  <a:cubicBezTo>
                    <a:pt x="681" y="86"/>
                    <a:pt x="663" y="272"/>
                    <a:pt x="640" y="286"/>
                  </a:cubicBezTo>
                  <a:cubicBezTo>
                    <a:pt x="617" y="300"/>
                    <a:pt x="648" y="167"/>
                    <a:pt x="614" y="126"/>
                  </a:cubicBezTo>
                  <a:cubicBezTo>
                    <a:pt x="580" y="85"/>
                    <a:pt x="499" y="35"/>
                    <a:pt x="435" y="43"/>
                  </a:cubicBezTo>
                  <a:cubicBezTo>
                    <a:pt x="371" y="51"/>
                    <a:pt x="277" y="97"/>
                    <a:pt x="230" y="177"/>
                  </a:cubicBezTo>
                  <a:cubicBezTo>
                    <a:pt x="183" y="257"/>
                    <a:pt x="160" y="420"/>
                    <a:pt x="153" y="523"/>
                  </a:cubicBezTo>
                  <a:cubicBezTo>
                    <a:pt x="146" y="626"/>
                    <a:pt x="168" y="745"/>
                    <a:pt x="185" y="798"/>
                  </a:cubicBezTo>
                  <a:cubicBezTo>
                    <a:pt x="202" y="851"/>
                    <a:pt x="0" y="841"/>
                    <a:pt x="243" y="849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20725" y="1684338"/>
            <a:ext cx="915988" cy="1112837"/>
            <a:chOff x="301" y="757"/>
            <a:chExt cx="646" cy="819"/>
          </a:xfrm>
        </p:grpSpPr>
        <p:sp>
          <p:nvSpPr>
            <p:cNvPr id="44147" name="Freeform 10"/>
            <p:cNvSpPr>
              <a:spLocks/>
            </p:cNvSpPr>
            <p:nvPr/>
          </p:nvSpPr>
          <p:spPr bwMode="auto">
            <a:xfrm rot="19767011" flipH="1">
              <a:off x="614" y="762"/>
              <a:ext cx="79" cy="112"/>
            </a:xfrm>
            <a:custGeom>
              <a:avLst/>
              <a:gdLst>
                <a:gd name="T0" fmla="*/ 0 w 882"/>
                <a:gd name="T1" fmla="*/ 0 h 1294"/>
                <a:gd name="T2" fmla="*/ 0 w 882"/>
                <a:gd name="T3" fmla="*/ 0 h 1294"/>
                <a:gd name="T4" fmla="*/ 0 w 882"/>
                <a:gd name="T5" fmla="*/ 0 h 1294"/>
                <a:gd name="T6" fmla="*/ 0 w 882"/>
                <a:gd name="T7" fmla="*/ 0 h 1294"/>
                <a:gd name="T8" fmla="*/ 0 w 882"/>
                <a:gd name="T9" fmla="*/ 0 h 1294"/>
                <a:gd name="T10" fmla="*/ 0 w 882"/>
                <a:gd name="T11" fmla="*/ 0 h 1294"/>
                <a:gd name="T12" fmla="*/ 0 w 882"/>
                <a:gd name="T13" fmla="*/ 0 h 1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2"/>
                <a:gd name="T22" fmla="*/ 0 h 1294"/>
                <a:gd name="T23" fmla="*/ 882 w 882"/>
                <a:gd name="T24" fmla="*/ 1294 h 12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2" h="1294">
                  <a:moveTo>
                    <a:pt x="25" y="13"/>
                  </a:moveTo>
                  <a:cubicBezTo>
                    <a:pt x="0" y="26"/>
                    <a:pt x="196" y="159"/>
                    <a:pt x="236" y="327"/>
                  </a:cubicBezTo>
                  <a:cubicBezTo>
                    <a:pt x="276" y="495"/>
                    <a:pt x="200" y="868"/>
                    <a:pt x="268" y="1024"/>
                  </a:cubicBezTo>
                  <a:cubicBezTo>
                    <a:pt x="336" y="1180"/>
                    <a:pt x="551" y="1294"/>
                    <a:pt x="646" y="1261"/>
                  </a:cubicBezTo>
                  <a:cubicBezTo>
                    <a:pt x="741" y="1228"/>
                    <a:pt x="882" y="994"/>
                    <a:pt x="838" y="826"/>
                  </a:cubicBezTo>
                  <a:cubicBezTo>
                    <a:pt x="794" y="658"/>
                    <a:pt x="515" y="385"/>
                    <a:pt x="383" y="250"/>
                  </a:cubicBezTo>
                  <a:cubicBezTo>
                    <a:pt x="251" y="115"/>
                    <a:pt x="50" y="0"/>
                    <a:pt x="25" y="13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8" name="Freeform 11"/>
            <p:cNvSpPr>
              <a:spLocks/>
            </p:cNvSpPr>
            <p:nvPr/>
          </p:nvSpPr>
          <p:spPr bwMode="auto">
            <a:xfrm rot="19767011" flipH="1">
              <a:off x="543" y="872"/>
              <a:ext cx="80" cy="111"/>
            </a:xfrm>
            <a:custGeom>
              <a:avLst/>
              <a:gdLst>
                <a:gd name="T0" fmla="*/ 0 w 882"/>
                <a:gd name="T1" fmla="*/ 0 h 1294"/>
                <a:gd name="T2" fmla="*/ 0 w 882"/>
                <a:gd name="T3" fmla="*/ 0 h 1294"/>
                <a:gd name="T4" fmla="*/ 0 w 882"/>
                <a:gd name="T5" fmla="*/ 0 h 1294"/>
                <a:gd name="T6" fmla="*/ 0 w 882"/>
                <a:gd name="T7" fmla="*/ 0 h 1294"/>
                <a:gd name="T8" fmla="*/ 0 w 882"/>
                <a:gd name="T9" fmla="*/ 0 h 1294"/>
                <a:gd name="T10" fmla="*/ 0 w 882"/>
                <a:gd name="T11" fmla="*/ 0 h 1294"/>
                <a:gd name="T12" fmla="*/ 0 w 882"/>
                <a:gd name="T13" fmla="*/ 0 h 1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2"/>
                <a:gd name="T22" fmla="*/ 0 h 1294"/>
                <a:gd name="T23" fmla="*/ 882 w 882"/>
                <a:gd name="T24" fmla="*/ 1294 h 12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2" h="1294">
                  <a:moveTo>
                    <a:pt x="25" y="13"/>
                  </a:moveTo>
                  <a:cubicBezTo>
                    <a:pt x="0" y="26"/>
                    <a:pt x="196" y="159"/>
                    <a:pt x="236" y="327"/>
                  </a:cubicBezTo>
                  <a:cubicBezTo>
                    <a:pt x="276" y="495"/>
                    <a:pt x="200" y="868"/>
                    <a:pt x="268" y="1024"/>
                  </a:cubicBezTo>
                  <a:cubicBezTo>
                    <a:pt x="336" y="1180"/>
                    <a:pt x="551" y="1294"/>
                    <a:pt x="646" y="1261"/>
                  </a:cubicBezTo>
                  <a:cubicBezTo>
                    <a:pt x="741" y="1228"/>
                    <a:pt x="882" y="994"/>
                    <a:pt x="838" y="826"/>
                  </a:cubicBezTo>
                  <a:cubicBezTo>
                    <a:pt x="794" y="658"/>
                    <a:pt x="515" y="385"/>
                    <a:pt x="383" y="250"/>
                  </a:cubicBezTo>
                  <a:cubicBezTo>
                    <a:pt x="251" y="115"/>
                    <a:pt x="50" y="0"/>
                    <a:pt x="25" y="13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9" name="Freeform 12"/>
            <p:cNvSpPr>
              <a:spLocks/>
            </p:cNvSpPr>
            <p:nvPr/>
          </p:nvSpPr>
          <p:spPr bwMode="auto">
            <a:xfrm rot="19767011" flipH="1">
              <a:off x="573" y="1004"/>
              <a:ext cx="80" cy="112"/>
            </a:xfrm>
            <a:custGeom>
              <a:avLst/>
              <a:gdLst>
                <a:gd name="T0" fmla="*/ 0 w 882"/>
                <a:gd name="T1" fmla="*/ 0 h 1294"/>
                <a:gd name="T2" fmla="*/ 0 w 882"/>
                <a:gd name="T3" fmla="*/ 0 h 1294"/>
                <a:gd name="T4" fmla="*/ 0 w 882"/>
                <a:gd name="T5" fmla="*/ 0 h 1294"/>
                <a:gd name="T6" fmla="*/ 0 w 882"/>
                <a:gd name="T7" fmla="*/ 0 h 1294"/>
                <a:gd name="T8" fmla="*/ 0 w 882"/>
                <a:gd name="T9" fmla="*/ 0 h 1294"/>
                <a:gd name="T10" fmla="*/ 0 w 882"/>
                <a:gd name="T11" fmla="*/ 0 h 1294"/>
                <a:gd name="T12" fmla="*/ 0 w 882"/>
                <a:gd name="T13" fmla="*/ 0 h 1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2"/>
                <a:gd name="T22" fmla="*/ 0 h 1294"/>
                <a:gd name="T23" fmla="*/ 882 w 882"/>
                <a:gd name="T24" fmla="*/ 1294 h 12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2" h="1294">
                  <a:moveTo>
                    <a:pt x="25" y="13"/>
                  </a:moveTo>
                  <a:cubicBezTo>
                    <a:pt x="0" y="26"/>
                    <a:pt x="196" y="159"/>
                    <a:pt x="236" y="327"/>
                  </a:cubicBezTo>
                  <a:cubicBezTo>
                    <a:pt x="276" y="495"/>
                    <a:pt x="200" y="868"/>
                    <a:pt x="268" y="1024"/>
                  </a:cubicBezTo>
                  <a:cubicBezTo>
                    <a:pt x="336" y="1180"/>
                    <a:pt x="551" y="1294"/>
                    <a:pt x="646" y="1261"/>
                  </a:cubicBezTo>
                  <a:cubicBezTo>
                    <a:pt x="741" y="1228"/>
                    <a:pt x="882" y="994"/>
                    <a:pt x="838" y="826"/>
                  </a:cubicBezTo>
                  <a:cubicBezTo>
                    <a:pt x="794" y="658"/>
                    <a:pt x="515" y="385"/>
                    <a:pt x="383" y="250"/>
                  </a:cubicBezTo>
                  <a:cubicBezTo>
                    <a:pt x="251" y="115"/>
                    <a:pt x="50" y="0"/>
                    <a:pt x="25" y="13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0" name="Freeform 13"/>
            <p:cNvSpPr>
              <a:spLocks/>
            </p:cNvSpPr>
            <p:nvPr/>
          </p:nvSpPr>
          <p:spPr bwMode="auto">
            <a:xfrm rot="19767011" flipH="1">
              <a:off x="546" y="1197"/>
              <a:ext cx="79" cy="112"/>
            </a:xfrm>
            <a:custGeom>
              <a:avLst/>
              <a:gdLst>
                <a:gd name="T0" fmla="*/ 0 w 882"/>
                <a:gd name="T1" fmla="*/ 0 h 1294"/>
                <a:gd name="T2" fmla="*/ 0 w 882"/>
                <a:gd name="T3" fmla="*/ 0 h 1294"/>
                <a:gd name="T4" fmla="*/ 0 w 882"/>
                <a:gd name="T5" fmla="*/ 0 h 1294"/>
                <a:gd name="T6" fmla="*/ 0 w 882"/>
                <a:gd name="T7" fmla="*/ 0 h 1294"/>
                <a:gd name="T8" fmla="*/ 0 w 882"/>
                <a:gd name="T9" fmla="*/ 0 h 1294"/>
                <a:gd name="T10" fmla="*/ 0 w 882"/>
                <a:gd name="T11" fmla="*/ 0 h 1294"/>
                <a:gd name="T12" fmla="*/ 0 w 882"/>
                <a:gd name="T13" fmla="*/ 0 h 1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2"/>
                <a:gd name="T22" fmla="*/ 0 h 1294"/>
                <a:gd name="T23" fmla="*/ 882 w 882"/>
                <a:gd name="T24" fmla="*/ 1294 h 12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2" h="1294">
                  <a:moveTo>
                    <a:pt x="25" y="13"/>
                  </a:moveTo>
                  <a:cubicBezTo>
                    <a:pt x="0" y="26"/>
                    <a:pt x="196" y="159"/>
                    <a:pt x="236" y="327"/>
                  </a:cubicBezTo>
                  <a:cubicBezTo>
                    <a:pt x="276" y="495"/>
                    <a:pt x="200" y="868"/>
                    <a:pt x="268" y="1024"/>
                  </a:cubicBezTo>
                  <a:cubicBezTo>
                    <a:pt x="336" y="1180"/>
                    <a:pt x="551" y="1294"/>
                    <a:pt x="646" y="1261"/>
                  </a:cubicBezTo>
                  <a:cubicBezTo>
                    <a:pt x="741" y="1228"/>
                    <a:pt x="882" y="994"/>
                    <a:pt x="838" y="826"/>
                  </a:cubicBezTo>
                  <a:cubicBezTo>
                    <a:pt x="794" y="658"/>
                    <a:pt x="515" y="385"/>
                    <a:pt x="383" y="250"/>
                  </a:cubicBezTo>
                  <a:cubicBezTo>
                    <a:pt x="251" y="115"/>
                    <a:pt x="50" y="0"/>
                    <a:pt x="25" y="13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1" name="Freeform 14"/>
            <p:cNvSpPr>
              <a:spLocks/>
            </p:cNvSpPr>
            <p:nvPr/>
          </p:nvSpPr>
          <p:spPr bwMode="auto">
            <a:xfrm rot="19767011" flipH="1">
              <a:off x="661" y="1464"/>
              <a:ext cx="80" cy="112"/>
            </a:xfrm>
            <a:custGeom>
              <a:avLst/>
              <a:gdLst>
                <a:gd name="T0" fmla="*/ 0 w 882"/>
                <a:gd name="T1" fmla="*/ 0 h 1294"/>
                <a:gd name="T2" fmla="*/ 0 w 882"/>
                <a:gd name="T3" fmla="*/ 0 h 1294"/>
                <a:gd name="T4" fmla="*/ 0 w 882"/>
                <a:gd name="T5" fmla="*/ 0 h 1294"/>
                <a:gd name="T6" fmla="*/ 0 w 882"/>
                <a:gd name="T7" fmla="*/ 0 h 1294"/>
                <a:gd name="T8" fmla="*/ 0 w 882"/>
                <a:gd name="T9" fmla="*/ 0 h 1294"/>
                <a:gd name="T10" fmla="*/ 0 w 882"/>
                <a:gd name="T11" fmla="*/ 0 h 1294"/>
                <a:gd name="T12" fmla="*/ 0 w 882"/>
                <a:gd name="T13" fmla="*/ 0 h 1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2"/>
                <a:gd name="T22" fmla="*/ 0 h 1294"/>
                <a:gd name="T23" fmla="*/ 882 w 882"/>
                <a:gd name="T24" fmla="*/ 1294 h 12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2" h="1294">
                  <a:moveTo>
                    <a:pt x="25" y="13"/>
                  </a:moveTo>
                  <a:cubicBezTo>
                    <a:pt x="0" y="26"/>
                    <a:pt x="196" y="159"/>
                    <a:pt x="236" y="327"/>
                  </a:cubicBezTo>
                  <a:cubicBezTo>
                    <a:pt x="276" y="495"/>
                    <a:pt x="200" y="868"/>
                    <a:pt x="268" y="1024"/>
                  </a:cubicBezTo>
                  <a:cubicBezTo>
                    <a:pt x="336" y="1180"/>
                    <a:pt x="551" y="1294"/>
                    <a:pt x="646" y="1261"/>
                  </a:cubicBezTo>
                  <a:cubicBezTo>
                    <a:pt x="741" y="1228"/>
                    <a:pt x="882" y="994"/>
                    <a:pt x="838" y="826"/>
                  </a:cubicBezTo>
                  <a:cubicBezTo>
                    <a:pt x="794" y="658"/>
                    <a:pt x="515" y="385"/>
                    <a:pt x="383" y="250"/>
                  </a:cubicBezTo>
                  <a:cubicBezTo>
                    <a:pt x="251" y="115"/>
                    <a:pt x="50" y="0"/>
                    <a:pt x="25" y="13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2" name="Freeform 15"/>
            <p:cNvSpPr>
              <a:spLocks/>
            </p:cNvSpPr>
            <p:nvPr/>
          </p:nvSpPr>
          <p:spPr bwMode="auto">
            <a:xfrm rot="19767011" flipH="1">
              <a:off x="618" y="1259"/>
              <a:ext cx="80" cy="112"/>
            </a:xfrm>
            <a:custGeom>
              <a:avLst/>
              <a:gdLst>
                <a:gd name="T0" fmla="*/ 0 w 882"/>
                <a:gd name="T1" fmla="*/ 0 h 1294"/>
                <a:gd name="T2" fmla="*/ 0 w 882"/>
                <a:gd name="T3" fmla="*/ 0 h 1294"/>
                <a:gd name="T4" fmla="*/ 0 w 882"/>
                <a:gd name="T5" fmla="*/ 0 h 1294"/>
                <a:gd name="T6" fmla="*/ 0 w 882"/>
                <a:gd name="T7" fmla="*/ 0 h 1294"/>
                <a:gd name="T8" fmla="*/ 0 w 882"/>
                <a:gd name="T9" fmla="*/ 0 h 1294"/>
                <a:gd name="T10" fmla="*/ 0 w 882"/>
                <a:gd name="T11" fmla="*/ 0 h 1294"/>
                <a:gd name="T12" fmla="*/ 0 w 882"/>
                <a:gd name="T13" fmla="*/ 0 h 1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2"/>
                <a:gd name="T22" fmla="*/ 0 h 1294"/>
                <a:gd name="T23" fmla="*/ 882 w 882"/>
                <a:gd name="T24" fmla="*/ 1294 h 12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2" h="1294">
                  <a:moveTo>
                    <a:pt x="25" y="13"/>
                  </a:moveTo>
                  <a:cubicBezTo>
                    <a:pt x="0" y="26"/>
                    <a:pt x="196" y="159"/>
                    <a:pt x="236" y="327"/>
                  </a:cubicBezTo>
                  <a:cubicBezTo>
                    <a:pt x="276" y="495"/>
                    <a:pt x="200" y="868"/>
                    <a:pt x="268" y="1024"/>
                  </a:cubicBezTo>
                  <a:cubicBezTo>
                    <a:pt x="336" y="1180"/>
                    <a:pt x="551" y="1294"/>
                    <a:pt x="646" y="1261"/>
                  </a:cubicBezTo>
                  <a:cubicBezTo>
                    <a:pt x="741" y="1228"/>
                    <a:pt x="882" y="994"/>
                    <a:pt x="838" y="826"/>
                  </a:cubicBezTo>
                  <a:cubicBezTo>
                    <a:pt x="794" y="658"/>
                    <a:pt x="515" y="385"/>
                    <a:pt x="383" y="250"/>
                  </a:cubicBezTo>
                  <a:cubicBezTo>
                    <a:pt x="251" y="115"/>
                    <a:pt x="50" y="0"/>
                    <a:pt x="25" y="13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3" name="Freeform 16"/>
            <p:cNvSpPr>
              <a:spLocks/>
            </p:cNvSpPr>
            <p:nvPr/>
          </p:nvSpPr>
          <p:spPr bwMode="auto">
            <a:xfrm rot="19767011" flipH="1">
              <a:off x="867" y="1363"/>
              <a:ext cx="80" cy="112"/>
            </a:xfrm>
            <a:custGeom>
              <a:avLst/>
              <a:gdLst>
                <a:gd name="T0" fmla="*/ 0 w 882"/>
                <a:gd name="T1" fmla="*/ 0 h 1294"/>
                <a:gd name="T2" fmla="*/ 0 w 882"/>
                <a:gd name="T3" fmla="*/ 0 h 1294"/>
                <a:gd name="T4" fmla="*/ 0 w 882"/>
                <a:gd name="T5" fmla="*/ 0 h 1294"/>
                <a:gd name="T6" fmla="*/ 0 w 882"/>
                <a:gd name="T7" fmla="*/ 0 h 1294"/>
                <a:gd name="T8" fmla="*/ 0 w 882"/>
                <a:gd name="T9" fmla="*/ 0 h 1294"/>
                <a:gd name="T10" fmla="*/ 0 w 882"/>
                <a:gd name="T11" fmla="*/ 0 h 1294"/>
                <a:gd name="T12" fmla="*/ 0 w 882"/>
                <a:gd name="T13" fmla="*/ 0 h 1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2"/>
                <a:gd name="T22" fmla="*/ 0 h 1294"/>
                <a:gd name="T23" fmla="*/ 882 w 882"/>
                <a:gd name="T24" fmla="*/ 1294 h 12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2" h="1294">
                  <a:moveTo>
                    <a:pt x="25" y="13"/>
                  </a:moveTo>
                  <a:cubicBezTo>
                    <a:pt x="0" y="26"/>
                    <a:pt x="196" y="159"/>
                    <a:pt x="236" y="327"/>
                  </a:cubicBezTo>
                  <a:cubicBezTo>
                    <a:pt x="276" y="495"/>
                    <a:pt x="200" y="868"/>
                    <a:pt x="268" y="1024"/>
                  </a:cubicBezTo>
                  <a:cubicBezTo>
                    <a:pt x="336" y="1180"/>
                    <a:pt x="551" y="1294"/>
                    <a:pt x="646" y="1261"/>
                  </a:cubicBezTo>
                  <a:cubicBezTo>
                    <a:pt x="741" y="1228"/>
                    <a:pt x="882" y="994"/>
                    <a:pt x="838" y="826"/>
                  </a:cubicBezTo>
                  <a:cubicBezTo>
                    <a:pt x="794" y="658"/>
                    <a:pt x="515" y="385"/>
                    <a:pt x="383" y="250"/>
                  </a:cubicBezTo>
                  <a:cubicBezTo>
                    <a:pt x="251" y="115"/>
                    <a:pt x="50" y="0"/>
                    <a:pt x="25" y="13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4" name="Freeform 17"/>
            <p:cNvSpPr>
              <a:spLocks/>
            </p:cNvSpPr>
            <p:nvPr/>
          </p:nvSpPr>
          <p:spPr bwMode="auto">
            <a:xfrm rot="19767011" flipH="1">
              <a:off x="482" y="969"/>
              <a:ext cx="79" cy="112"/>
            </a:xfrm>
            <a:custGeom>
              <a:avLst/>
              <a:gdLst>
                <a:gd name="T0" fmla="*/ 0 w 882"/>
                <a:gd name="T1" fmla="*/ 0 h 1294"/>
                <a:gd name="T2" fmla="*/ 0 w 882"/>
                <a:gd name="T3" fmla="*/ 0 h 1294"/>
                <a:gd name="T4" fmla="*/ 0 w 882"/>
                <a:gd name="T5" fmla="*/ 0 h 1294"/>
                <a:gd name="T6" fmla="*/ 0 w 882"/>
                <a:gd name="T7" fmla="*/ 0 h 1294"/>
                <a:gd name="T8" fmla="*/ 0 w 882"/>
                <a:gd name="T9" fmla="*/ 0 h 1294"/>
                <a:gd name="T10" fmla="*/ 0 w 882"/>
                <a:gd name="T11" fmla="*/ 0 h 1294"/>
                <a:gd name="T12" fmla="*/ 0 w 882"/>
                <a:gd name="T13" fmla="*/ 0 h 1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2"/>
                <a:gd name="T22" fmla="*/ 0 h 1294"/>
                <a:gd name="T23" fmla="*/ 882 w 882"/>
                <a:gd name="T24" fmla="*/ 1294 h 12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2" h="1294">
                  <a:moveTo>
                    <a:pt x="25" y="13"/>
                  </a:moveTo>
                  <a:cubicBezTo>
                    <a:pt x="0" y="26"/>
                    <a:pt x="196" y="159"/>
                    <a:pt x="236" y="327"/>
                  </a:cubicBezTo>
                  <a:cubicBezTo>
                    <a:pt x="276" y="495"/>
                    <a:pt x="200" y="868"/>
                    <a:pt x="268" y="1024"/>
                  </a:cubicBezTo>
                  <a:cubicBezTo>
                    <a:pt x="336" y="1180"/>
                    <a:pt x="551" y="1294"/>
                    <a:pt x="646" y="1261"/>
                  </a:cubicBezTo>
                  <a:cubicBezTo>
                    <a:pt x="741" y="1228"/>
                    <a:pt x="882" y="994"/>
                    <a:pt x="838" y="826"/>
                  </a:cubicBezTo>
                  <a:cubicBezTo>
                    <a:pt x="794" y="658"/>
                    <a:pt x="515" y="385"/>
                    <a:pt x="383" y="250"/>
                  </a:cubicBezTo>
                  <a:cubicBezTo>
                    <a:pt x="251" y="115"/>
                    <a:pt x="50" y="0"/>
                    <a:pt x="25" y="13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5" name="Freeform 18"/>
            <p:cNvSpPr>
              <a:spLocks/>
            </p:cNvSpPr>
            <p:nvPr/>
          </p:nvSpPr>
          <p:spPr bwMode="auto">
            <a:xfrm rot="19767011" flipH="1">
              <a:off x="698" y="1172"/>
              <a:ext cx="80" cy="112"/>
            </a:xfrm>
            <a:custGeom>
              <a:avLst/>
              <a:gdLst>
                <a:gd name="T0" fmla="*/ 0 w 882"/>
                <a:gd name="T1" fmla="*/ 0 h 1294"/>
                <a:gd name="T2" fmla="*/ 0 w 882"/>
                <a:gd name="T3" fmla="*/ 0 h 1294"/>
                <a:gd name="T4" fmla="*/ 0 w 882"/>
                <a:gd name="T5" fmla="*/ 0 h 1294"/>
                <a:gd name="T6" fmla="*/ 0 w 882"/>
                <a:gd name="T7" fmla="*/ 0 h 1294"/>
                <a:gd name="T8" fmla="*/ 0 w 882"/>
                <a:gd name="T9" fmla="*/ 0 h 1294"/>
                <a:gd name="T10" fmla="*/ 0 w 882"/>
                <a:gd name="T11" fmla="*/ 0 h 1294"/>
                <a:gd name="T12" fmla="*/ 0 w 882"/>
                <a:gd name="T13" fmla="*/ 0 h 1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2"/>
                <a:gd name="T22" fmla="*/ 0 h 1294"/>
                <a:gd name="T23" fmla="*/ 882 w 882"/>
                <a:gd name="T24" fmla="*/ 1294 h 12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2" h="1294">
                  <a:moveTo>
                    <a:pt x="25" y="13"/>
                  </a:moveTo>
                  <a:cubicBezTo>
                    <a:pt x="0" y="26"/>
                    <a:pt x="196" y="159"/>
                    <a:pt x="236" y="327"/>
                  </a:cubicBezTo>
                  <a:cubicBezTo>
                    <a:pt x="276" y="495"/>
                    <a:pt x="200" y="868"/>
                    <a:pt x="268" y="1024"/>
                  </a:cubicBezTo>
                  <a:cubicBezTo>
                    <a:pt x="336" y="1180"/>
                    <a:pt x="551" y="1294"/>
                    <a:pt x="646" y="1261"/>
                  </a:cubicBezTo>
                  <a:cubicBezTo>
                    <a:pt x="741" y="1228"/>
                    <a:pt x="882" y="994"/>
                    <a:pt x="838" y="826"/>
                  </a:cubicBezTo>
                  <a:cubicBezTo>
                    <a:pt x="794" y="658"/>
                    <a:pt x="515" y="385"/>
                    <a:pt x="383" y="250"/>
                  </a:cubicBezTo>
                  <a:cubicBezTo>
                    <a:pt x="251" y="115"/>
                    <a:pt x="50" y="0"/>
                    <a:pt x="25" y="13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6" name="Freeform 19"/>
            <p:cNvSpPr>
              <a:spLocks/>
            </p:cNvSpPr>
            <p:nvPr/>
          </p:nvSpPr>
          <p:spPr bwMode="auto">
            <a:xfrm rot="19767011" flipH="1">
              <a:off x="739" y="1305"/>
              <a:ext cx="80" cy="112"/>
            </a:xfrm>
            <a:custGeom>
              <a:avLst/>
              <a:gdLst>
                <a:gd name="T0" fmla="*/ 0 w 882"/>
                <a:gd name="T1" fmla="*/ 0 h 1294"/>
                <a:gd name="T2" fmla="*/ 0 w 882"/>
                <a:gd name="T3" fmla="*/ 0 h 1294"/>
                <a:gd name="T4" fmla="*/ 0 w 882"/>
                <a:gd name="T5" fmla="*/ 0 h 1294"/>
                <a:gd name="T6" fmla="*/ 0 w 882"/>
                <a:gd name="T7" fmla="*/ 0 h 1294"/>
                <a:gd name="T8" fmla="*/ 0 w 882"/>
                <a:gd name="T9" fmla="*/ 0 h 1294"/>
                <a:gd name="T10" fmla="*/ 0 w 882"/>
                <a:gd name="T11" fmla="*/ 0 h 1294"/>
                <a:gd name="T12" fmla="*/ 0 w 882"/>
                <a:gd name="T13" fmla="*/ 0 h 1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2"/>
                <a:gd name="T22" fmla="*/ 0 h 1294"/>
                <a:gd name="T23" fmla="*/ 882 w 882"/>
                <a:gd name="T24" fmla="*/ 1294 h 12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2" h="1294">
                  <a:moveTo>
                    <a:pt x="25" y="13"/>
                  </a:moveTo>
                  <a:cubicBezTo>
                    <a:pt x="0" y="26"/>
                    <a:pt x="196" y="159"/>
                    <a:pt x="236" y="327"/>
                  </a:cubicBezTo>
                  <a:cubicBezTo>
                    <a:pt x="276" y="495"/>
                    <a:pt x="200" y="868"/>
                    <a:pt x="268" y="1024"/>
                  </a:cubicBezTo>
                  <a:cubicBezTo>
                    <a:pt x="336" y="1180"/>
                    <a:pt x="551" y="1294"/>
                    <a:pt x="646" y="1261"/>
                  </a:cubicBezTo>
                  <a:cubicBezTo>
                    <a:pt x="741" y="1228"/>
                    <a:pt x="882" y="994"/>
                    <a:pt x="838" y="826"/>
                  </a:cubicBezTo>
                  <a:cubicBezTo>
                    <a:pt x="794" y="658"/>
                    <a:pt x="515" y="385"/>
                    <a:pt x="383" y="250"/>
                  </a:cubicBezTo>
                  <a:cubicBezTo>
                    <a:pt x="251" y="115"/>
                    <a:pt x="50" y="0"/>
                    <a:pt x="25" y="13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7" name="Freeform 20"/>
            <p:cNvSpPr>
              <a:spLocks/>
            </p:cNvSpPr>
            <p:nvPr/>
          </p:nvSpPr>
          <p:spPr bwMode="auto">
            <a:xfrm rot="19767011" flipH="1">
              <a:off x="836" y="1152"/>
              <a:ext cx="80" cy="112"/>
            </a:xfrm>
            <a:custGeom>
              <a:avLst/>
              <a:gdLst>
                <a:gd name="T0" fmla="*/ 0 w 882"/>
                <a:gd name="T1" fmla="*/ 0 h 1294"/>
                <a:gd name="T2" fmla="*/ 0 w 882"/>
                <a:gd name="T3" fmla="*/ 0 h 1294"/>
                <a:gd name="T4" fmla="*/ 0 w 882"/>
                <a:gd name="T5" fmla="*/ 0 h 1294"/>
                <a:gd name="T6" fmla="*/ 0 w 882"/>
                <a:gd name="T7" fmla="*/ 0 h 1294"/>
                <a:gd name="T8" fmla="*/ 0 w 882"/>
                <a:gd name="T9" fmla="*/ 0 h 1294"/>
                <a:gd name="T10" fmla="*/ 0 w 882"/>
                <a:gd name="T11" fmla="*/ 0 h 1294"/>
                <a:gd name="T12" fmla="*/ 0 w 882"/>
                <a:gd name="T13" fmla="*/ 0 h 1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2"/>
                <a:gd name="T22" fmla="*/ 0 h 1294"/>
                <a:gd name="T23" fmla="*/ 882 w 882"/>
                <a:gd name="T24" fmla="*/ 1294 h 12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2" h="1294">
                  <a:moveTo>
                    <a:pt x="25" y="13"/>
                  </a:moveTo>
                  <a:cubicBezTo>
                    <a:pt x="0" y="26"/>
                    <a:pt x="196" y="159"/>
                    <a:pt x="236" y="327"/>
                  </a:cubicBezTo>
                  <a:cubicBezTo>
                    <a:pt x="276" y="495"/>
                    <a:pt x="200" y="868"/>
                    <a:pt x="268" y="1024"/>
                  </a:cubicBezTo>
                  <a:cubicBezTo>
                    <a:pt x="336" y="1180"/>
                    <a:pt x="551" y="1294"/>
                    <a:pt x="646" y="1261"/>
                  </a:cubicBezTo>
                  <a:cubicBezTo>
                    <a:pt x="741" y="1228"/>
                    <a:pt x="882" y="994"/>
                    <a:pt x="838" y="826"/>
                  </a:cubicBezTo>
                  <a:cubicBezTo>
                    <a:pt x="794" y="658"/>
                    <a:pt x="515" y="385"/>
                    <a:pt x="383" y="250"/>
                  </a:cubicBezTo>
                  <a:cubicBezTo>
                    <a:pt x="251" y="115"/>
                    <a:pt x="50" y="0"/>
                    <a:pt x="25" y="13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8" name="Freeform 21"/>
            <p:cNvSpPr>
              <a:spLocks/>
            </p:cNvSpPr>
            <p:nvPr/>
          </p:nvSpPr>
          <p:spPr bwMode="auto">
            <a:xfrm rot="19767011" flipH="1">
              <a:off x="736" y="1008"/>
              <a:ext cx="80" cy="112"/>
            </a:xfrm>
            <a:custGeom>
              <a:avLst/>
              <a:gdLst>
                <a:gd name="T0" fmla="*/ 0 w 882"/>
                <a:gd name="T1" fmla="*/ 0 h 1294"/>
                <a:gd name="T2" fmla="*/ 0 w 882"/>
                <a:gd name="T3" fmla="*/ 0 h 1294"/>
                <a:gd name="T4" fmla="*/ 0 w 882"/>
                <a:gd name="T5" fmla="*/ 0 h 1294"/>
                <a:gd name="T6" fmla="*/ 0 w 882"/>
                <a:gd name="T7" fmla="*/ 0 h 1294"/>
                <a:gd name="T8" fmla="*/ 0 w 882"/>
                <a:gd name="T9" fmla="*/ 0 h 1294"/>
                <a:gd name="T10" fmla="*/ 0 w 882"/>
                <a:gd name="T11" fmla="*/ 0 h 1294"/>
                <a:gd name="T12" fmla="*/ 0 w 882"/>
                <a:gd name="T13" fmla="*/ 0 h 1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2"/>
                <a:gd name="T22" fmla="*/ 0 h 1294"/>
                <a:gd name="T23" fmla="*/ 882 w 882"/>
                <a:gd name="T24" fmla="*/ 1294 h 12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2" h="1294">
                  <a:moveTo>
                    <a:pt x="25" y="13"/>
                  </a:moveTo>
                  <a:cubicBezTo>
                    <a:pt x="0" y="26"/>
                    <a:pt x="196" y="159"/>
                    <a:pt x="236" y="327"/>
                  </a:cubicBezTo>
                  <a:cubicBezTo>
                    <a:pt x="276" y="495"/>
                    <a:pt x="200" y="868"/>
                    <a:pt x="268" y="1024"/>
                  </a:cubicBezTo>
                  <a:cubicBezTo>
                    <a:pt x="336" y="1180"/>
                    <a:pt x="551" y="1294"/>
                    <a:pt x="646" y="1261"/>
                  </a:cubicBezTo>
                  <a:cubicBezTo>
                    <a:pt x="741" y="1228"/>
                    <a:pt x="882" y="994"/>
                    <a:pt x="838" y="826"/>
                  </a:cubicBezTo>
                  <a:cubicBezTo>
                    <a:pt x="794" y="658"/>
                    <a:pt x="515" y="385"/>
                    <a:pt x="383" y="250"/>
                  </a:cubicBezTo>
                  <a:cubicBezTo>
                    <a:pt x="251" y="115"/>
                    <a:pt x="50" y="0"/>
                    <a:pt x="25" y="13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9" name="Freeform 22"/>
            <p:cNvSpPr>
              <a:spLocks/>
            </p:cNvSpPr>
            <p:nvPr/>
          </p:nvSpPr>
          <p:spPr bwMode="auto">
            <a:xfrm rot="19767011" flipH="1">
              <a:off x="666" y="1046"/>
              <a:ext cx="79" cy="112"/>
            </a:xfrm>
            <a:custGeom>
              <a:avLst/>
              <a:gdLst>
                <a:gd name="T0" fmla="*/ 0 w 882"/>
                <a:gd name="T1" fmla="*/ 0 h 1294"/>
                <a:gd name="T2" fmla="*/ 0 w 882"/>
                <a:gd name="T3" fmla="*/ 0 h 1294"/>
                <a:gd name="T4" fmla="*/ 0 w 882"/>
                <a:gd name="T5" fmla="*/ 0 h 1294"/>
                <a:gd name="T6" fmla="*/ 0 w 882"/>
                <a:gd name="T7" fmla="*/ 0 h 1294"/>
                <a:gd name="T8" fmla="*/ 0 w 882"/>
                <a:gd name="T9" fmla="*/ 0 h 1294"/>
                <a:gd name="T10" fmla="*/ 0 w 882"/>
                <a:gd name="T11" fmla="*/ 0 h 1294"/>
                <a:gd name="T12" fmla="*/ 0 w 882"/>
                <a:gd name="T13" fmla="*/ 0 h 1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2"/>
                <a:gd name="T22" fmla="*/ 0 h 1294"/>
                <a:gd name="T23" fmla="*/ 882 w 882"/>
                <a:gd name="T24" fmla="*/ 1294 h 12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2" h="1294">
                  <a:moveTo>
                    <a:pt x="25" y="13"/>
                  </a:moveTo>
                  <a:cubicBezTo>
                    <a:pt x="0" y="26"/>
                    <a:pt x="196" y="159"/>
                    <a:pt x="236" y="327"/>
                  </a:cubicBezTo>
                  <a:cubicBezTo>
                    <a:pt x="276" y="495"/>
                    <a:pt x="200" y="868"/>
                    <a:pt x="268" y="1024"/>
                  </a:cubicBezTo>
                  <a:cubicBezTo>
                    <a:pt x="336" y="1180"/>
                    <a:pt x="551" y="1294"/>
                    <a:pt x="646" y="1261"/>
                  </a:cubicBezTo>
                  <a:cubicBezTo>
                    <a:pt x="741" y="1228"/>
                    <a:pt x="882" y="994"/>
                    <a:pt x="838" y="826"/>
                  </a:cubicBezTo>
                  <a:cubicBezTo>
                    <a:pt x="794" y="658"/>
                    <a:pt x="515" y="385"/>
                    <a:pt x="383" y="250"/>
                  </a:cubicBezTo>
                  <a:cubicBezTo>
                    <a:pt x="251" y="115"/>
                    <a:pt x="50" y="0"/>
                    <a:pt x="25" y="13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60" name="Freeform 23"/>
            <p:cNvSpPr>
              <a:spLocks/>
            </p:cNvSpPr>
            <p:nvPr/>
          </p:nvSpPr>
          <p:spPr bwMode="auto">
            <a:xfrm rot="19767011" flipH="1">
              <a:off x="720" y="873"/>
              <a:ext cx="80" cy="112"/>
            </a:xfrm>
            <a:custGeom>
              <a:avLst/>
              <a:gdLst>
                <a:gd name="T0" fmla="*/ 0 w 882"/>
                <a:gd name="T1" fmla="*/ 0 h 1294"/>
                <a:gd name="T2" fmla="*/ 0 w 882"/>
                <a:gd name="T3" fmla="*/ 0 h 1294"/>
                <a:gd name="T4" fmla="*/ 0 w 882"/>
                <a:gd name="T5" fmla="*/ 0 h 1294"/>
                <a:gd name="T6" fmla="*/ 0 w 882"/>
                <a:gd name="T7" fmla="*/ 0 h 1294"/>
                <a:gd name="T8" fmla="*/ 0 w 882"/>
                <a:gd name="T9" fmla="*/ 0 h 1294"/>
                <a:gd name="T10" fmla="*/ 0 w 882"/>
                <a:gd name="T11" fmla="*/ 0 h 1294"/>
                <a:gd name="T12" fmla="*/ 0 w 882"/>
                <a:gd name="T13" fmla="*/ 0 h 1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2"/>
                <a:gd name="T22" fmla="*/ 0 h 1294"/>
                <a:gd name="T23" fmla="*/ 882 w 882"/>
                <a:gd name="T24" fmla="*/ 1294 h 12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2" h="1294">
                  <a:moveTo>
                    <a:pt x="25" y="13"/>
                  </a:moveTo>
                  <a:cubicBezTo>
                    <a:pt x="0" y="26"/>
                    <a:pt x="196" y="159"/>
                    <a:pt x="236" y="327"/>
                  </a:cubicBezTo>
                  <a:cubicBezTo>
                    <a:pt x="276" y="495"/>
                    <a:pt x="200" y="868"/>
                    <a:pt x="268" y="1024"/>
                  </a:cubicBezTo>
                  <a:cubicBezTo>
                    <a:pt x="336" y="1180"/>
                    <a:pt x="551" y="1294"/>
                    <a:pt x="646" y="1261"/>
                  </a:cubicBezTo>
                  <a:cubicBezTo>
                    <a:pt x="741" y="1228"/>
                    <a:pt x="882" y="994"/>
                    <a:pt x="838" y="826"/>
                  </a:cubicBezTo>
                  <a:cubicBezTo>
                    <a:pt x="794" y="658"/>
                    <a:pt x="515" y="385"/>
                    <a:pt x="383" y="250"/>
                  </a:cubicBezTo>
                  <a:cubicBezTo>
                    <a:pt x="251" y="115"/>
                    <a:pt x="50" y="0"/>
                    <a:pt x="25" y="13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301" y="757"/>
              <a:ext cx="304" cy="785"/>
              <a:chOff x="301" y="757"/>
              <a:chExt cx="304" cy="785"/>
            </a:xfrm>
          </p:grpSpPr>
          <p:sp>
            <p:nvSpPr>
              <p:cNvPr id="44162" name="Freeform 25"/>
              <p:cNvSpPr>
                <a:spLocks/>
              </p:cNvSpPr>
              <p:nvPr/>
            </p:nvSpPr>
            <p:spPr bwMode="auto">
              <a:xfrm rot="19767011" flipH="1">
                <a:off x="460" y="773"/>
                <a:ext cx="79" cy="112"/>
              </a:xfrm>
              <a:custGeom>
                <a:avLst/>
                <a:gdLst>
                  <a:gd name="T0" fmla="*/ 0 w 882"/>
                  <a:gd name="T1" fmla="*/ 0 h 1294"/>
                  <a:gd name="T2" fmla="*/ 0 w 882"/>
                  <a:gd name="T3" fmla="*/ 0 h 1294"/>
                  <a:gd name="T4" fmla="*/ 0 w 882"/>
                  <a:gd name="T5" fmla="*/ 0 h 1294"/>
                  <a:gd name="T6" fmla="*/ 0 w 882"/>
                  <a:gd name="T7" fmla="*/ 0 h 1294"/>
                  <a:gd name="T8" fmla="*/ 0 w 882"/>
                  <a:gd name="T9" fmla="*/ 0 h 1294"/>
                  <a:gd name="T10" fmla="*/ 0 w 882"/>
                  <a:gd name="T11" fmla="*/ 0 h 1294"/>
                  <a:gd name="T12" fmla="*/ 0 w 882"/>
                  <a:gd name="T13" fmla="*/ 0 h 12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2"/>
                  <a:gd name="T22" fmla="*/ 0 h 1294"/>
                  <a:gd name="T23" fmla="*/ 882 w 882"/>
                  <a:gd name="T24" fmla="*/ 1294 h 12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2" h="1294">
                    <a:moveTo>
                      <a:pt x="25" y="13"/>
                    </a:moveTo>
                    <a:cubicBezTo>
                      <a:pt x="0" y="26"/>
                      <a:pt x="196" y="159"/>
                      <a:pt x="236" y="327"/>
                    </a:cubicBezTo>
                    <a:cubicBezTo>
                      <a:pt x="276" y="495"/>
                      <a:pt x="200" y="868"/>
                      <a:pt x="268" y="1024"/>
                    </a:cubicBezTo>
                    <a:cubicBezTo>
                      <a:pt x="336" y="1180"/>
                      <a:pt x="551" y="1294"/>
                      <a:pt x="646" y="1261"/>
                    </a:cubicBezTo>
                    <a:cubicBezTo>
                      <a:pt x="741" y="1228"/>
                      <a:pt x="882" y="994"/>
                      <a:pt x="838" y="826"/>
                    </a:cubicBezTo>
                    <a:cubicBezTo>
                      <a:pt x="794" y="658"/>
                      <a:pt x="515" y="385"/>
                      <a:pt x="383" y="250"/>
                    </a:cubicBezTo>
                    <a:cubicBezTo>
                      <a:pt x="251" y="115"/>
                      <a:pt x="50" y="0"/>
                      <a:pt x="25" y="1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3" name="Freeform 26"/>
              <p:cNvSpPr>
                <a:spLocks/>
              </p:cNvSpPr>
              <p:nvPr/>
            </p:nvSpPr>
            <p:spPr bwMode="auto">
              <a:xfrm rot="19767011" flipH="1">
                <a:off x="353" y="757"/>
                <a:ext cx="80" cy="111"/>
              </a:xfrm>
              <a:custGeom>
                <a:avLst/>
                <a:gdLst>
                  <a:gd name="T0" fmla="*/ 0 w 882"/>
                  <a:gd name="T1" fmla="*/ 0 h 1294"/>
                  <a:gd name="T2" fmla="*/ 0 w 882"/>
                  <a:gd name="T3" fmla="*/ 0 h 1294"/>
                  <a:gd name="T4" fmla="*/ 0 w 882"/>
                  <a:gd name="T5" fmla="*/ 0 h 1294"/>
                  <a:gd name="T6" fmla="*/ 0 w 882"/>
                  <a:gd name="T7" fmla="*/ 0 h 1294"/>
                  <a:gd name="T8" fmla="*/ 0 w 882"/>
                  <a:gd name="T9" fmla="*/ 0 h 1294"/>
                  <a:gd name="T10" fmla="*/ 0 w 882"/>
                  <a:gd name="T11" fmla="*/ 0 h 1294"/>
                  <a:gd name="T12" fmla="*/ 0 w 882"/>
                  <a:gd name="T13" fmla="*/ 0 h 12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2"/>
                  <a:gd name="T22" fmla="*/ 0 h 1294"/>
                  <a:gd name="T23" fmla="*/ 882 w 882"/>
                  <a:gd name="T24" fmla="*/ 1294 h 12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2" h="1294">
                    <a:moveTo>
                      <a:pt x="25" y="13"/>
                    </a:moveTo>
                    <a:cubicBezTo>
                      <a:pt x="0" y="26"/>
                      <a:pt x="196" y="159"/>
                      <a:pt x="236" y="327"/>
                    </a:cubicBezTo>
                    <a:cubicBezTo>
                      <a:pt x="276" y="495"/>
                      <a:pt x="200" y="868"/>
                      <a:pt x="268" y="1024"/>
                    </a:cubicBezTo>
                    <a:cubicBezTo>
                      <a:pt x="336" y="1180"/>
                      <a:pt x="551" y="1294"/>
                      <a:pt x="646" y="1261"/>
                    </a:cubicBezTo>
                    <a:cubicBezTo>
                      <a:pt x="741" y="1228"/>
                      <a:pt x="882" y="994"/>
                      <a:pt x="838" y="826"/>
                    </a:cubicBezTo>
                    <a:cubicBezTo>
                      <a:pt x="794" y="658"/>
                      <a:pt x="515" y="385"/>
                      <a:pt x="383" y="250"/>
                    </a:cubicBezTo>
                    <a:cubicBezTo>
                      <a:pt x="251" y="115"/>
                      <a:pt x="50" y="0"/>
                      <a:pt x="25" y="1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4" name="Freeform 27"/>
              <p:cNvSpPr>
                <a:spLocks/>
              </p:cNvSpPr>
              <p:nvPr/>
            </p:nvSpPr>
            <p:spPr bwMode="auto">
              <a:xfrm rot="19767011" flipH="1">
                <a:off x="392" y="1208"/>
                <a:ext cx="79" cy="112"/>
              </a:xfrm>
              <a:custGeom>
                <a:avLst/>
                <a:gdLst>
                  <a:gd name="T0" fmla="*/ 0 w 882"/>
                  <a:gd name="T1" fmla="*/ 0 h 1294"/>
                  <a:gd name="T2" fmla="*/ 0 w 882"/>
                  <a:gd name="T3" fmla="*/ 0 h 1294"/>
                  <a:gd name="T4" fmla="*/ 0 w 882"/>
                  <a:gd name="T5" fmla="*/ 0 h 1294"/>
                  <a:gd name="T6" fmla="*/ 0 w 882"/>
                  <a:gd name="T7" fmla="*/ 0 h 1294"/>
                  <a:gd name="T8" fmla="*/ 0 w 882"/>
                  <a:gd name="T9" fmla="*/ 0 h 1294"/>
                  <a:gd name="T10" fmla="*/ 0 w 882"/>
                  <a:gd name="T11" fmla="*/ 0 h 1294"/>
                  <a:gd name="T12" fmla="*/ 0 w 882"/>
                  <a:gd name="T13" fmla="*/ 0 h 12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2"/>
                  <a:gd name="T22" fmla="*/ 0 h 1294"/>
                  <a:gd name="T23" fmla="*/ 882 w 882"/>
                  <a:gd name="T24" fmla="*/ 1294 h 12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2" h="1294">
                    <a:moveTo>
                      <a:pt x="25" y="13"/>
                    </a:moveTo>
                    <a:cubicBezTo>
                      <a:pt x="0" y="26"/>
                      <a:pt x="196" y="159"/>
                      <a:pt x="236" y="327"/>
                    </a:cubicBezTo>
                    <a:cubicBezTo>
                      <a:pt x="276" y="495"/>
                      <a:pt x="200" y="868"/>
                      <a:pt x="268" y="1024"/>
                    </a:cubicBezTo>
                    <a:cubicBezTo>
                      <a:pt x="336" y="1180"/>
                      <a:pt x="551" y="1294"/>
                      <a:pt x="646" y="1261"/>
                    </a:cubicBezTo>
                    <a:cubicBezTo>
                      <a:pt x="741" y="1228"/>
                      <a:pt x="882" y="994"/>
                      <a:pt x="838" y="826"/>
                    </a:cubicBezTo>
                    <a:cubicBezTo>
                      <a:pt x="794" y="658"/>
                      <a:pt x="515" y="385"/>
                      <a:pt x="383" y="250"/>
                    </a:cubicBezTo>
                    <a:cubicBezTo>
                      <a:pt x="251" y="115"/>
                      <a:pt x="50" y="0"/>
                      <a:pt x="25" y="1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5" name="Freeform 28"/>
              <p:cNvSpPr>
                <a:spLocks/>
              </p:cNvSpPr>
              <p:nvPr/>
            </p:nvSpPr>
            <p:spPr bwMode="auto">
              <a:xfrm rot="19767011" flipH="1">
                <a:off x="525" y="1430"/>
                <a:ext cx="80" cy="112"/>
              </a:xfrm>
              <a:custGeom>
                <a:avLst/>
                <a:gdLst>
                  <a:gd name="T0" fmla="*/ 0 w 882"/>
                  <a:gd name="T1" fmla="*/ 0 h 1294"/>
                  <a:gd name="T2" fmla="*/ 0 w 882"/>
                  <a:gd name="T3" fmla="*/ 0 h 1294"/>
                  <a:gd name="T4" fmla="*/ 0 w 882"/>
                  <a:gd name="T5" fmla="*/ 0 h 1294"/>
                  <a:gd name="T6" fmla="*/ 0 w 882"/>
                  <a:gd name="T7" fmla="*/ 0 h 1294"/>
                  <a:gd name="T8" fmla="*/ 0 w 882"/>
                  <a:gd name="T9" fmla="*/ 0 h 1294"/>
                  <a:gd name="T10" fmla="*/ 0 w 882"/>
                  <a:gd name="T11" fmla="*/ 0 h 1294"/>
                  <a:gd name="T12" fmla="*/ 0 w 882"/>
                  <a:gd name="T13" fmla="*/ 0 h 12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2"/>
                  <a:gd name="T22" fmla="*/ 0 h 1294"/>
                  <a:gd name="T23" fmla="*/ 882 w 882"/>
                  <a:gd name="T24" fmla="*/ 1294 h 12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2" h="1294">
                    <a:moveTo>
                      <a:pt x="25" y="13"/>
                    </a:moveTo>
                    <a:cubicBezTo>
                      <a:pt x="0" y="26"/>
                      <a:pt x="196" y="159"/>
                      <a:pt x="236" y="327"/>
                    </a:cubicBezTo>
                    <a:cubicBezTo>
                      <a:pt x="276" y="495"/>
                      <a:pt x="200" y="868"/>
                      <a:pt x="268" y="1024"/>
                    </a:cubicBezTo>
                    <a:cubicBezTo>
                      <a:pt x="336" y="1180"/>
                      <a:pt x="551" y="1294"/>
                      <a:pt x="646" y="1261"/>
                    </a:cubicBezTo>
                    <a:cubicBezTo>
                      <a:pt x="741" y="1228"/>
                      <a:pt x="882" y="994"/>
                      <a:pt x="838" y="826"/>
                    </a:cubicBezTo>
                    <a:cubicBezTo>
                      <a:pt x="794" y="658"/>
                      <a:pt x="515" y="385"/>
                      <a:pt x="383" y="250"/>
                    </a:cubicBezTo>
                    <a:cubicBezTo>
                      <a:pt x="251" y="115"/>
                      <a:pt x="50" y="0"/>
                      <a:pt x="25" y="1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6" name="Freeform 29"/>
              <p:cNvSpPr>
                <a:spLocks/>
              </p:cNvSpPr>
              <p:nvPr/>
            </p:nvSpPr>
            <p:spPr bwMode="auto">
              <a:xfrm rot="19767011" flipH="1">
                <a:off x="301" y="944"/>
                <a:ext cx="79" cy="112"/>
              </a:xfrm>
              <a:custGeom>
                <a:avLst/>
                <a:gdLst>
                  <a:gd name="T0" fmla="*/ 0 w 882"/>
                  <a:gd name="T1" fmla="*/ 0 h 1294"/>
                  <a:gd name="T2" fmla="*/ 0 w 882"/>
                  <a:gd name="T3" fmla="*/ 0 h 1294"/>
                  <a:gd name="T4" fmla="*/ 0 w 882"/>
                  <a:gd name="T5" fmla="*/ 0 h 1294"/>
                  <a:gd name="T6" fmla="*/ 0 w 882"/>
                  <a:gd name="T7" fmla="*/ 0 h 1294"/>
                  <a:gd name="T8" fmla="*/ 0 w 882"/>
                  <a:gd name="T9" fmla="*/ 0 h 1294"/>
                  <a:gd name="T10" fmla="*/ 0 w 882"/>
                  <a:gd name="T11" fmla="*/ 0 h 1294"/>
                  <a:gd name="T12" fmla="*/ 0 w 882"/>
                  <a:gd name="T13" fmla="*/ 0 h 12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2"/>
                  <a:gd name="T22" fmla="*/ 0 h 1294"/>
                  <a:gd name="T23" fmla="*/ 882 w 882"/>
                  <a:gd name="T24" fmla="*/ 1294 h 12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2" h="1294">
                    <a:moveTo>
                      <a:pt x="25" y="13"/>
                    </a:moveTo>
                    <a:cubicBezTo>
                      <a:pt x="0" y="26"/>
                      <a:pt x="196" y="159"/>
                      <a:pt x="236" y="327"/>
                    </a:cubicBezTo>
                    <a:cubicBezTo>
                      <a:pt x="276" y="495"/>
                      <a:pt x="200" y="868"/>
                      <a:pt x="268" y="1024"/>
                    </a:cubicBezTo>
                    <a:cubicBezTo>
                      <a:pt x="336" y="1180"/>
                      <a:pt x="551" y="1294"/>
                      <a:pt x="646" y="1261"/>
                    </a:cubicBezTo>
                    <a:cubicBezTo>
                      <a:pt x="741" y="1228"/>
                      <a:pt x="882" y="994"/>
                      <a:pt x="838" y="826"/>
                    </a:cubicBezTo>
                    <a:cubicBezTo>
                      <a:pt x="794" y="658"/>
                      <a:pt x="515" y="385"/>
                      <a:pt x="383" y="250"/>
                    </a:cubicBezTo>
                    <a:cubicBezTo>
                      <a:pt x="251" y="115"/>
                      <a:pt x="50" y="0"/>
                      <a:pt x="25" y="1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7359650" y="5189538"/>
            <a:ext cx="874713" cy="558800"/>
            <a:chOff x="2162" y="2645"/>
            <a:chExt cx="551" cy="352"/>
          </a:xfrm>
        </p:grpSpPr>
        <p:sp>
          <p:nvSpPr>
            <p:cNvPr id="44137" name="Freeform 31"/>
            <p:cNvSpPr>
              <a:spLocks/>
            </p:cNvSpPr>
            <p:nvPr/>
          </p:nvSpPr>
          <p:spPr bwMode="auto">
            <a:xfrm rot="-1089301" flipH="1" flipV="1">
              <a:off x="2597" y="2837"/>
              <a:ext cx="116" cy="90"/>
            </a:xfrm>
            <a:custGeom>
              <a:avLst/>
              <a:gdLst>
                <a:gd name="T0" fmla="*/ 0 w 448"/>
                <a:gd name="T1" fmla="*/ 0 h 384"/>
                <a:gd name="T2" fmla="*/ 0 w 448"/>
                <a:gd name="T3" fmla="*/ 0 h 384"/>
                <a:gd name="T4" fmla="*/ 0 w 448"/>
                <a:gd name="T5" fmla="*/ 0 h 384"/>
                <a:gd name="T6" fmla="*/ 0 60000 65536"/>
                <a:gd name="T7" fmla="*/ 0 60000 65536"/>
                <a:gd name="T8" fmla="*/ 0 60000 65536"/>
                <a:gd name="T9" fmla="*/ 0 w 448"/>
                <a:gd name="T10" fmla="*/ 0 h 384"/>
                <a:gd name="T11" fmla="*/ 448 w 448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8" h="384">
                  <a:moveTo>
                    <a:pt x="0" y="384"/>
                  </a:moveTo>
                  <a:cubicBezTo>
                    <a:pt x="30" y="340"/>
                    <a:pt x="108" y="183"/>
                    <a:pt x="183" y="119"/>
                  </a:cubicBezTo>
                  <a:cubicBezTo>
                    <a:pt x="258" y="55"/>
                    <a:pt x="393" y="25"/>
                    <a:pt x="448" y="0"/>
                  </a:cubicBezTo>
                </a:path>
              </a:pathLst>
            </a:custGeom>
            <a:noFill/>
            <a:ln w="28575" cmpd="sng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8" name="Freeform 32"/>
            <p:cNvSpPr>
              <a:spLocks/>
            </p:cNvSpPr>
            <p:nvPr/>
          </p:nvSpPr>
          <p:spPr bwMode="auto">
            <a:xfrm rot="256892">
              <a:off x="2494" y="2924"/>
              <a:ext cx="127" cy="64"/>
            </a:xfrm>
            <a:custGeom>
              <a:avLst/>
              <a:gdLst>
                <a:gd name="T0" fmla="*/ 111 w 127"/>
                <a:gd name="T1" fmla="*/ 5 h 64"/>
                <a:gd name="T2" fmla="*/ 118 w 127"/>
                <a:gd name="T3" fmla="*/ 55 h 64"/>
                <a:gd name="T4" fmla="*/ 58 w 127"/>
                <a:gd name="T5" fmla="*/ 61 h 64"/>
                <a:gd name="T6" fmla="*/ 16 w 127"/>
                <a:gd name="T7" fmla="*/ 49 h 64"/>
                <a:gd name="T8" fmla="*/ 0 w 127"/>
                <a:gd name="T9" fmla="*/ 25 h 64"/>
                <a:gd name="T10" fmla="*/ 18 w 127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7"/>
                <a:gd name="T19" fmla="*/ 0 h 64"/>
                <a:gd name="T20" fmla="*/ 127 w 12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7" h="64">
                  <a:moveTo>
                    <a:pt x="111" y="5"/>
                  </a:moveTo>
                  <a:cubicBezTo>
                    <a:pt x="112" y="13"/>
                    <a:pt x="127" y="46"/>
                    <a:pt x="118" y="55"/>
                  </a:cubicBezTo>
                  <a:cubicBezTo>
                    <a:pt x="109" y="64"/>
                    <a:pt x="75" y="62"/>
                    <a:pt x="58" y="61"/>
                  </a:cubicBezTo>
                  <a:cubicBezTo>
                    <a:pt x="41" y="60"/>
                    <a:pt x="25" y="55"/>
                    <a:pt x="16" y="49"/>
                  </a:cubicBezTo>
                  <a:cubicBezTo>
                    <a:pt x="7" y="43"/>
                    <a:pt x="0" y="33"/>
                    <a:pt x="0" y="25"/>
                  </a:cubicBezTo>
                  <a:cubicBezTo>
                    <a:pt x="0" y="17"/>
                    <a:pt x="14" y="6"/>
                    <a:pt x="18" y="0"/>
                  </a:cubicBezTo>
                </a:path>
              </a:pathLst>
            </a:custGeom>
            <a:noFill/>
            <a:ln w="28575" cmpd="sng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9" name="Freeform 33"/>
            <p:cNvSpPr>
              <a:spLocks/>
            </p:cNvSpPr>
            <p:nvPr/>
          </p:nvSpPr>
          <p:spPr bwMode="auto">
            <a:xfrm rot="-1089301" flipH="1" flipV="1">
              <a:off x="2441" y="2645"/>
              <a:ext cx="227" cy="216"/>
            </a:xfrm>
            <a:custGeom>
              <a:avLst/>
              <a:gdLst>
                <a:gd name="T0" fmla="*/ 0 w 878"/>
                <a:gd name="T1" fmla="*/ 0 h 914"/>
                <a:gd name="T2" fmla="*/ 0 w 878"/>
                <a:gd name="T3" fmla="*/ 0 h 914"/>
                <a:gd name="T4" fmla="*/ 0 w 878"/>
                <a:gd name="T5" fmla="*/ 0 h 914"/>
                <a:gd name="T6" fmla="*/ 0 w 878"/>
                <a:gd name="T7" fmla="*/ 0 h 914"/>
                <a:gd name="T8" fmla="*/ 0 w 878"/>
                <a:gd name="T9" fmla="*/ 0 h 914"/>
                <a:gd name="T10" fmla="*/ 0 w 878"/>
                <a:gd name="T11" fmla="*/ 0 h 9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8"/>
                <a:gd name="T19" fmla="*/ 0 h 914"/>
                <a:gd name="T20" fmla="*/ 878 w 878"/>
                <a:gd name="T21" fmla="*/ 914 h 9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8" h="914">
                  <a:moveTo>
                    <a:pt x="0" y="0"/>
                  </a:moveTo>
                  <a:cubicBezTo>
                    <a:pt x="12" y="11"/>
                    <a:pt x="32" y="44"/>
                    <a:pt x="73" y="64"/>
                  </a:cubicBezTo>
                  <a:cubicBezTo>
                    <a:pt x="114" y="84"/>
                    <a:pt x="174" y="92"/>
                    <a:pt x="247" y="119"/>
                  </a:cubicBezTo>
                  <a:cubicBezTo>
                    <a:pt x="320" y="146"/>
                    <a:pt x="442" y="150"/>
                    <a:pt x="512" y="228"/>
                  </a:cubicBezTo>
                  <a:cubicBezTo>
                    <a:pt x="582" y="306"/>
                    <a:pt x="607" y="471"/>
                    <a:pt x="668" y="585"/>
                  </a:cubicBezTo>
                  <a:cubicBezTo>
                    <a:pt x="729" y="699"/>
                    <a:pt x="797" y="807"/>
                    <a:pt x="878" y="914"/>
                  </a:cubicBezTo>
                </a:path>
              </a:pathLst>
            </a:custGeom>
            <a:noFill/>
            <a:ln w="28575" cmpd="sng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0" name="Freeform 34"/>
            <p:cNvSpPr>
              <a:spLocks/>
            </p:cNvSpPr>
            <p:nvPr/>
          </p:nvSpPr>
          <p:spPr bwMode="auto">
            <a:xfrm rot="-1089301" flipH="1" flipV="1">
              <a:off x="2366" y="2662"/>
              <a:ext cx="82" cy="130"/>
            </a:xfrm>
            <a:custGeom>
              <a:avLst/>
              <a:gdLst>
                <a:gd name="T0" fmla="*/ 0 w 317"/>
                <a:gd name="T1" fmla="*/ 0 h 551"/>
                <a:gd name="T2" fmla="*/ 0 w 317"/>
                <a:gd name="T3" fmla="*/ 0 h 551"/>
                <a:gd name="T4" fmla="*/ 0 w 317"/>
                <a:gd name="T5" fmla="*/ 0 h 551"/>
                <a:gd name="T6" fmla="*/ 0 w 317"/>
                <a:gd name="T7" fmla="*/ 0 h 551"/>
                <a:gd name="T8" fmla="*/ 0 w 317"/>
                <a:gd name="T9" fmla="*/ 0 h 551"/>
                <a:gd name="T10" fmla="*/ 0 w 317"/>
                <a:gd name="T11" fmla="*/ 0 h 551"/>
                <a:gd name="T12" fmla="*/ 0 w 317"/>
                <a:gd name="T13" fmla="*/ 0 h 5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7"/>
                <a:gd name="T22" fmla="*/ 0 h 551"/>
                <a:gd name="T23" fmla="*/ 317 w 317"/>
                <a:gd name="T24" fmla="*/ 551 h 5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7" h="551">
                  <a:moveTo>
                    <a:pt x="73" y="430"/>
                  </a:moveTo>
                  <a:cubicBezTo>
                    <a:pt x="36" y="452"/>
                    <a:pt x="0" y="474"/>
                    <a:pt x="0" y="494"/>
                  </a:cubicBezTo>
                  <a:cubicBezTo>
                    <a:pt x="0" y="514"/>
                    <a:pt x="30" y="551"/>
                    <a:pt x="73" y="549"/>
                  </a:cubicBezTo>
                  <a:cubicBezTo>
                    <a:pt x="116" y="547"/>
                    <a:pt x="224" y="514"/>
                    <a:pt x="256" y="485"/>
                  </a:cubicBezTo>
                  <a:cubicBezTo>
                    <a:pt x="288" y="456"/>
                    <a:pt x="256" y="437"/>
                    <a:pt x="265" y="375"/>
                  </a:cubicBezTo>
                  <a:cubicBezTo>
                    <a:pt x="274" y="313"/>
                    <a:pt x="305" y="172"/>
                    <a:pt x="311" y="110"/>
                  </a:cubicBezTo>
                  <a:cubicBezTo>
                    <a:pt x="317" y="48"/>
                    <a:pt x="303" y="17"/>
                    <a:pt x="301" y="0"/>
                  </a:cubicBezTo>
                </a:path>
              </a:pathLst>
            </a:custGeom>
            <a:noFill/>
            <a:ln w="28575" cmpd="sng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1" name="Freeform 35"/>
            <p:cNvSpPr>
              <a:spLocks/>
            </p:cNvSpPr>
            <p:nvPr/>
          </p:nvSpPr>
          <p:spPr bwMode="auto">
            <a:xfrm rot="-1089301" flipH="1" flipV="1">
              <a:off x="2269" y="2755"/>
              <a:ext cx="111" cy="37"/>
            </a:xfrm>
            <a:custGeom>
              <a:avLst/>
              <a:gdLst>
                <a:gd name="T0" fmla="*/ 0 w 430"/>
                <a:gd name="T1" fmla="*/ 0 h 156"/>
                <a:gd name="T2" fmla="*/ 0 w 430"/>
                <a:gd name="T3" fmla="*/ 0 h 156"/>
                <a:gd name="T4" fmla="*/ 0 w 430"/>
                <a:gd name="T5" fmla="*/ 0 h 156"/>
                <a:gd name="T6" fmla="*/ 0 60000 65536"/>
                <a:gd name="T7" fmla="*/ 0 60000 65536"/>
                <a:gd name="T8" fmla="*/ 0 60000 65536"/>
                <a:gd name="T9" fmla="*/ 0 w 430"/>
                <a:gd name="T10" fmla="*/ 0 h 156"/>
                <a:gd name="T11" fmla="*/ 430 w 430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0" h="156">
                  <a:moveTo>
                    <a:pt x="0" y="0"/>
                  </a:moveTo>
                  <a:cubicBezTo>
                    <a:pt x="69" y="42"/>
                    <a:pt x="139" y="84"/>
                    <a:pt x="211" y="110"/>
                  </a:cubicBezTo>
                  <a:cubicBezTo>
                    <a:pt x="283" y="136"/>
                    <a:pt x="356" y="146"/>
                    <a:pt x="430" y="156"/>
                  </a:cubicBezTo>
                </a:path>
              </a:pathLst>
            </a:custGeom>
            <a:noFill/>
            <a:ln w="28575" cmpd="sng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2" name="Freeform 36"/>
            <p:cNvSpPr>
              <a:spLocks/>
            </p:cNvSpPr>
            <p:nvPr/>
          </p:nvSpPr>
          <p:spPr bwMode="auto">
            <a:xfrm rot="-1089301" flipH="1" flipV="1">
              <a:off x="2251" y="2740"/>
              <a:ext cx="23" cy="75"/>
            </a:xfrm>
            <a:custGeom>
              <a:avLst/>
              <a:gdLst>
                <a:gd name="T0" fmla="*/ 0 w 91"/>
                <a:gd name="T1" fmla="*/ 0 h 320"/>
                <a:gd name="T2" fmla="*/ 0 w 91"/>
                <a:gd name="T3" fmla="*/ 0 h 320"/>
                <a:gd name="T4" fmla="*/ 0 w 91"/>
                <a:gd name="T5" fmla="*/ 0 h 320"/>
                <a:gd name="T6" fmla="*/ 0 60000 65536"/>
                <a:gd name="T7" fmla="*/ 0 60000 65536"/>
                <a:gd name="T8" fmla="*/ 0 60000 65536"/>
                <a:gd name="T9" fmla="*/ 0 w 91"/>
                <a:gd name="T10" fmla="*/ 0 h 320"/>
                <a:gd name="T11" fmla="*/ 91 w 91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" h="320">
                  <a:moveTo>
                    <a:pt x="0" y="0"/>
                  </a:moveTo>
                  <a:cubicBezTo>
                    <a:pt x="1" y="83"/>
                    <a:pt x="3" y="166"/>
                    <a:pt x="18" y="219"/>
                  </a:cubicBezTo>
                  <a:cubicBezTo>
                    <a:pt x="33" y="272"/>
                    <a:pt x="62" y="296"/>
                    <a:pt x="91" y="320"/>
                  </a:cubicBezTo>
                </a:path>
              </a:pathLst>
            </a:custGeom>
            <a:noFill/>
            <a:ln w="28575" cmpd="sng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3" name="Freeform 37"/>
            <p:cNvSpPr>
              <a:spLocks/>
            </p:cNvSpPr>
            <p:nvPr/>
          </p:nvSpPr>
          <p:spPr bwMode="auto">
            <a:xfrm rot="-1089301" flipH="1" flipV="1">
              <a:off x="2193" y="2718"/>
              <a:ext cx="66" cy="32"/>
            </a:xfrm>
            <a:custGeom>
              <a:avLst/>
              <a:gdLst>
                <a:gd name="T0" fmla="*/ 0 w 256"/>
                <a:gd name="T1" fmla="*/ 0 h 134"/>
                <a:gd name="T2" fmla="*/ 0 w 256"/>
                <a:gd name="T3" fmla="*/ 0 h 134"/>
                <a:gd name="T4" fmla="*/ 0 w 256"/>
                <a:gd name="T5" fmla="*/ 0 h 134"/>
                <a:gd name="T6" fmla="*/ 0 w 256"/>
                <a:gd name="T7" fmla="*/ 0 h 1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6"/>
                <a:gd name="T13" fmla="*/ 0 h 134"/>
                <a:gd name="T14" fmla="*/ 256 w 256"/>
                <a:gd name="T15" fmla="*/ 134 h 1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6" h="134">
                  <a:moveTo>
                    <a:pt x="73" y="0"/>
                  </a:moveTo>
                  <a:cubicBezTo>
                    <a:pt x="36" y="12"/>
                    <a:pt x="0" y="25"/>
                    <a:pt x="0" y="46"/>
                  </a:cubicBezTo>
                  <a:cubicBezTo>
                    <a:pt x="0" y="67"/>
                    <a:pt x="30" y="122"/>
                    <a:pt x="73" y="128"/>
                  </a:cubicBezTo>
                  <a:cubicBezTo>
                    <a:pt x="116" y="134"/>
                    <a:pt x="186" y="108"/>
                    <a:pt x="256" y="82"/>
                  </a:cubicBezTo>
                </a:path>
              </a:pathLst>
            </a:custGeom>
            <a:noFill/>
            <a:ln w="28575" cmpd="sng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4" name="Freeform 38"/>
            <p:cNvSpPr>
              <a:spLocks/>
            </p:cNvSpPr>
            <p:nvPr/>
          </p:nvSpPr>
          <p:spPr bwMode="auto">
            <a:xfrm rot="-1089301" flipH="1" flipV="1">
              <a:off x="2162" y="2750"/>
              <a:ext cx="64" cy="191"/>
            </a:xfrm>
            <a:custGeom>
              <a:avLst/>
              <a:gdLst>
                <a:gd name="T0" fmla="*/ 0 w 248"/>
                <a:gd name="T1" fmla="*/ 0 h 814"/>
                <a:gd name="T2" fmla="*/ 0 w 248"/>
                <a:gd name="T3" fmla="*/ 0 h 814"/>
                <a:gd name="T4" fmla="*/ 0 w 248"/>
                <a:gd name="T5" fmla="*/ 0 h 814"/>
                <a:gd name="T6" fmla="*/ 0 60000 65536"/>
                <a:gd name="T7" fmla="*/ 0 60000 65536"/>
                <a:gd name="T8" fmla="*/ 0 60000 65536"/>
                <a:gd name="T9" fmla="*/ 0 w 248"/>
                <a:gd name="T10" fmla="*/ 0 h 814"/>
                <a:gd name="T11" fmla="*/ 248 w 248"/>
                <a:gd name="T12" fmla="*/ 814 h 8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814">
                  <a:moveTo>
                    <a:pt x="0" y="814"/>
                  </a:moveTo>
                  <a:cubicBezTo>
                    <a:pt x="35" y="754"/>
                    <a:pt x="172" y="593"/>
                    <a:pt x="210" y="457"/>
                  </a:cubicBezTo>
                  <a:cubicBezTo>
                    <a:pt x="248" y="321"/>
                    <a:pt x="224" y="95"/>
                    <a:pt x="228" y="0"/>
                  </a:cubicBezTo>
                </a:path>
              </a:pathLst>
            </a:custGeom>
            <a:noFill/>
            <a:ln w="28575" cmpd="sng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5" name="Freeform 39"/>
            <p:cNvSpPr>
              <a:spLocks/>
            </p:cNvSpPr>
            <p:nvPr/>
          </p:nvSpPr>
          <p:spPr bwMode="auto">
            <a:xfrm rot="-1089301" flipH="1" flipV="1">
              <a:off x="2348" y="2951"/>
              <a:ext cx="142" cy="32"/>
            </a:xfrm>
            <a:custGeom>
              <a:avLst/>
              <a:gdLst>
                <a:gd name="T0" fmla="*/ 0 w 548"/>
                <a:gd name="T1" fmla="*/ 0 h 137"/>
                <a:gd name="T2" fmla="*/ 0 w 548"/>
                <a:gd name="T3" fmla="*/ 0 h 137"/>
                <a:gd name="T4" fmla="*/ 0 w 548"/>
                <a:gd name="T5" fmla="*/ 0 h 137"/>
                <a:gd name="T6" fmla="*/ 0 60000 65536"/>
                <a:gd name="T7" fmla="*/ 0 60000 65536"/>
                <a:gd name="T8" fmla="*/ 0 60000 65536"/>
                <a:gd name="T9" fmla="*/ 0 w 548"/>
                <a:gd name="T10" fmla="*/ 0 h 137"/>
                <a:gd name="T11" fmla="*/ 548 w 548"/>
                <a:gd name="T12" fmla="*/ 137 h 1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8" h="137">
                  <a:moveTo>
                    <a:pt x="0" y="0"/>
                  </a:moveTo>
                  <a:cubicBezTo>
                    <a:pt x="17" y="26"/>
                    <a:pt x="37" y="41"/>
                    <a:pt x="128" y="64"/>
                  </a:cubicBezTo>
                  <a:cubicBezTo>
                    <a:pt x="219" y="87"/>
                    <a:pt x="461" y="122"/>
                    <a:pt x="548" y="137"/>
                  </a:cubicBezTo>
                </a:path>
              </a:pathLst>
            </a:custGeom>
            <a:noFill/>
            <a:ln w="28575" cmpd="sng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6" name="Freeform 40"/>
            <p:cNvSpPr>
              <a:spLocks/>
            </p:cNvSpPr>
            <p:nvPr/>
          </p:nvSpPr>
          <p:spPr bwMode="auto">
            <a:xfrm rot="-1089301" flipH="1" flipV="1">
              <a:off x="2204" y="2923"/>
              <a:ext cx="134" cy="74"/>
            </a:xfrm>
            <a:custGeom>
              <a:avLst/>
              <a:gdLst>
                <a:gd name="T0" fmla="*/ 0 w 521"/>
                <a:gd name="T1" fmla="*/ 0 h 311"/>
                <a:gd name="T2" fmla="*/ 0 w 521"/>
                <a:gd name="T3" fmla="*/ 0 h 311"/>
                <a:gd name="T4" fmla="*/ 0 w 521"/>
                <a:gd name="T5" fmla="*/ 0 h 311"/>
                <a:gd name="T6" fmla="*/ 0 60000 65536"/>
                <a:gd name="T7" fmla="*/ 0 60000 65536"/>
                <a:gd name="T8" fmla="*/ 0 60000 65536"/>
                <a:gd name="T9" fmla="*/ 0 w 521"/>
                <a:gd name="T10" fmla="*/ 0 h 311"/>
                <a:gd name="T11" fmla="*/ 521 w 521"/>
                <a:gd name="T12" fmla="*/ 311 h 3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1" h="311">
                  <a:moveTo>
                    <a:pt x="0" y="0"/>
                  </a:moveTo>
                  <a:cubicBezTo>
                    <a:pt x="56" y="17"/>
                    <a:pt x="252" y="49"/>
                    <a:pt x="339" y="101"/>
                  </a:cubicBezTo>
                  <a:cubicBezTo>
                    <a:pt x="426" y="153"/>
                    <a:pt x="483" y="267"/>
                    <a:pt x="521" y="311"/>
                  </a:cubicBezTo>
                </a:path>
              </a:pathLst>
            </a:custGeom>
            <a:noFill/>
            <a:ln w="28575" cmpd="sng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011238" y="2251075"/>
            <a:ext cx="7165975" cy="3576638"/>
            <a:chOff x="637" y="1418"/>
            <a:chExt cx="4514" cy="2253"/>
          </a:xfrm>
        </p:grpSpPr>
        <p:sp>
          <p:nvSpPr>
            <p:cNvPr id="44055" name="Line 42"/>
            <p:cNvSpPr>
              <a:spLocks noChangeShapeType="1"/>
            </p:cNvSpPr>
            <p:nvPr/>
          </p:nvSpPr>
          <p:spPr bwMode="auto">
            <a:xfrm rot="-5400000">
              <a:off x="3214" y="1746"/>
              <a:ext cx="252" cy="5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43"/>
            <p:cNvGrpSpPr>
              <a:grpSpLocks/>
            </p:cNvGrpSpPr>
            <p:nvPr/>
          </p:nvGrpSpPr>
          <p:grpSpPr bwMode="auto">
            <a:xfrm>
              <a:off x="1643" y="1418"/>
              <a:ext cx="399" cy="658"/>
              <a:chOff x="689" y="2659"/>
              <a:chExt cx="503" cy="1065"/>
            </a:xfrm>
          </p:grpSpPr>
          <p:sp>
            <p:nvSpPr>
              <p:cNvPr id="44128" name="Freeform 44"/>
              <p:cNvSpPr>
                <a:spLocks/>
              </p:cNvSpPr>
              <p:nvPr/>
            </p:nvSpPr>
            <p:spPr bwMode="auto">
              <a:xfrm>
                <a:off x="689" y="3084"/>
                <a:ext cx="323" cy="640"/>
              </a:xfrm>
              <a:custGeom>
                <a:avLst/>
                <a:gdLst>
                  <a:gd name="T0" fmla="*/ 304 w 323"/>
                  <a:gd name="T1" fmla="*/ 621 h 640"/>
                  <a:gd name="T2" fmla="*/ 80 w 323"/>
                  <a:gd name="T3" fmla="*/ 461 h 640"/>
                  <a:gd name="T4" fmla="*/ 3 w 323"/>
                  <a:gd name="T5" fmla="*/ 45 h 640"/>
                  <a:gd name="T6" fmla="*/ 61 w 323"/>
                  <a:gd name="T7" fmla="*/ 192 h 640"/>
                  <a:gd name="T8" fmla="*/ 195 w 323"/>
                  <a:gd name="T9" fmla="*/ 346 h 640"/>
                  <a:gd name="T10" fmla="*/ 304 w 323"/>
                  <a:gd name="T11" fmla="*/ 621 h 6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3"/>
                  <a:gd name="T19" fmla="*/ 0 h 640"/>
                  <a:gd name="T20" fmla="*/ 323 w 323"/>
                  <a:gd name="T21" fmla="*/ 640 h 6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3" h="640">
                    <a:moveTo>
                      <a:pt x="304" y="621"/>
                    </a:moveTo>
                    <a:cubicBezTo>
                      <a:pt x="285" y="640"/>
                      <a:pt x="130" y="557"/>
                      <a:pt x="80" y="461"/>
                    </a:cubicBezTo>
                    <a:cubicBezTo>
                      <a:pt x="30" y="365"/>
                      <a:pt x="6" y="90"/>
                      <a:pt x="3" y="45"/>
                    </a:cubicBezTo>
                    <a:cubicBezTo>
                      <a:pt x="0" y="0"/>
                      <a:pt x="29" y="142"/>
                      <a:pt x="61" y="192"/>
                    </a:cubicBezTo>
                    <a:cubicBezTo>
                      <a:pt x="93" y="242"/>
                      <a:pt x="155" y="272"/>
                      <a:pt x="195" y="346"/>
                    </a:cubicBezTo>
                    <a:cubicBezTo>
                      <a:pt x="235" y="420"/>
                      <a:pt x="323" y="602"/>
                      <a:pt x="304" y="621"/>
                    </a:cubicBezTo>
                    <a:close/>
                  </a:path>
                </a:pathLst>
              </a:custGeom>
              <a:noFill/>
              <a:ln w="19050" cmpd="sng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9" name="Freeform 45"/>
              <p:cNvSpPr>
                <a:spLocks/>
              </p:cNvSpPr>
              <p:nvPr/>
            </p:nvSpPr>
            <p:spPr bwMode="auto">
              <a:xfrm rot="474092" flipH="1">
                <a:off x="1023" y="2933"/>
                <a:ext cx="169" cy="744"/>
              </a:xfrm>
              <a:custGeom>
                <a:avLst/>
                <a:gdLst>
                  <a:gd name="T0" fmla="*/ 6 w 323"/>
                  <a:gd name="T1" fmla="*/ 1531 h 640"/>
                  <a:gd name="T2" fmla="*/ 2 w 323"/>
                  <a:gd name="T3" fmla="*/ 1138 h 640"/>
                  <a:gd name="T4" fmla="*/ 1 w 323"/>
                  <a:gd name="T5" fmla="*/ 109 h 640"/>
                  <a:gd name="T6" fmla="*/ 2 w 323"/>
                  <a:gd name="T7" fmla="*/ 473 h 640"/>
                  <a:gd name="T8" fmla="*/ 4 w 323"/>
                  <a:gd name="T9" fmla="*/ 853 h 640"/>
                  <a:gd name="T10" fmla="*/ 6 w 323"/>
                  <a:gd name="T11" fmla="*/ 1531 h 6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3"/>
                  <a:gd name="T19" fmla="*/ 0 h 640"/>
                  <a:gd name="T20" fmla="*/ 323 w 323"/>
                  <a:gd name="T21" fmla="*/ 640 h 6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3" h="640">
                    <a:moveTo>
                      <a:pt x="304" y="621"/>
                    </a:moveTo>
                    <a:cubicBezTo>
                      <a:pt x="285" y="640"/>
                      <a:pt x="130" y="557"/>
                      <a:pt x="80" y="461"/>
                    </a:cubicBezTo>
                    <a:cubicBezTo>
                      <a:pt x="30" y="365"/>
                      <a:pt x="6" y="90"/>
                      <a:pt x="3" y="45"/>
                    </a:cubicBezTo>
                    <a:cubicBezTo>
                      <a:pt x="0" y="0"/>
                      <a:pt x="29" y="142"/>
                      <a:pt x="61" y="192"/>
                    </a:cubicBezTo>
                    <a:cubicBezTo>
                      <a:pt x="93" y="242"/>
                      <a:pt x="155" y="272"/>
                      <a:pt x="195" y="346"/>
                    </a:cubicBezTo>
                    <a:cubicBezTo>
                      <a:pt x="235" y="420"/>
                      <a:pt x="323" y="602"/>
                      <a:pt x="304" y="621"/>
                    </a:cubicBezTo>
                    <a:close/>
                  </a:path>
                </a:pathLst>
              </a:custGeom>
              <a:noFill/>
              <a:ln w="19050" cmpd="sng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0" name="Freeform 46"/>
              <p:cNvSpPr>
                <a:spLocks/>
              </p:cNvSpPr>
              <p:nvPr/>
            </p:nvSpPr>
            <p:spPr bwMode="auto">
              <a:xfrm>
                <a:off x="694" y="2937"/>
                <a:ext cx="259" cy="333"/>
              </a:xfrm>
              <a:custGeom>
                <a:avLst/>
                <a:gdLst>
                  <a:gd name="T0" fmla="*/ 81 w 323"/>
                  <a:gd name="T1" fmla="*/ 12 h 640"/>
                  <a:gd name="T2" fmla="*/ 21 w 323"/>
                  <a:gd name="T3" fmla="*/ 9 h 640"/>
                  <a:gd name="T4" fmla="*/ 2 w 323"/>
                  <a:gd name="T5" fmla="*/ 1 h 640"/>
                  <a:gd name="T6" fmla="*/ 16 w 323"/>
                  <a:gd name="T7" fmla="*/ 4 h 640"/>
                  <a:gd name="T8" fmla="*/ 51 w 323"/>
                  <a:gd name="T9" fmla="*/ 7 h 640"/>
                  <a:gd name="T10" fmla="*/ 81 w 323"/>
                  <a:gd name="T11" fmla="*/ 12 h 6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3"/>
                  <a:gd name="T19" fmla="*/ 0 h 640"/>
                  <a:gd name="T20" fmla="*/ 323 w 323"/>
                  <a:gd name="T21" fmla="*/ 640 h 6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3" h="640">
                    <a:moveTo>
                      <a:pt x="304" y="621"/>
                    </a:moveTo>
                    <a:cubicBezTo>
                      <a:pt x="285" y="640"/>
                      <a:pt x="130" y="557"/>
                      <a:pt x="80" y="461"/>
                    </a:cubicBezTo>
                    <a:cubicBezTo>
                      <a:pt x="30" y="365"/>
                      <a:pt x="6" y="90"/>
                      <a:pt x="3" y="45"/>
                    </a:cubicBezTo>
                    <a:cubicBezTo>
                      <a:pt x="0" y="0"/>
                      <a:pt x="29" y="142"/>
                      <a:pt x="61" y="192"/>
                    </a:cubicBezTo>
                    <a:cubicBezTo>
                      <a:pt x="93" y="242"/>
                      <a:pt x="155" y="272"/>
                      <a:pt x="195" y="346"/>
                    </a:cubicBezTo>
                    <a:cubicBezTo>
                      <a:pt x="235" y="420"/>
                      <a:pt x="323" y="602"/>
                      <a:pt x="304" y="621"/>
                    </a:cubicBezTo>
                    <a:close/>
                  </a:path>
                </a:pathLst>
              </a:custGeom>
              <a:noFill/>
              <a:ln w="19050" cmpd="sng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1" name="Freeform 47"/>
              <p:cNvSpPr>
                <a:spLocks/>
              </p:cNvSpPr>
              <p:nvPr/>
            </p:nvSpPr>
            <p:spPr bwMode="auto">
              <a:xfrm flipH="1">
                <a:off x="923" y="2820"/>
                <a:ext cx="169" cy="411"/>
              </a:xfrm>
              <a:custGeom>
                <a:avLst/>
                <a:gdLst>
                  <a:gd name="T0" fmla="*/ 6 w 323"/>
                  <a:gd name="T1" fmla="*/ 43 h 640"/>
                  <a:gd name="T2" fmla="*/ 2 w 323"/>
                  <a:gd name="T3" fmla="*/ 32 h 640"/>
                  <a:gd name="T4" fmla="*/ 1 w 323"/>
                  <a:gd name="T5" fmla="*/ 3 h 640"/>
                  <a:gd name="T6" fmla="*/ 2 w 323"/>
                  <a:gd name="T7" fmla="*/ 13 h 640"/>
                  <a:gd name="T8" fmla="*/ 4 w 323"/>
                  <a:gd name="T9" fmla="*/ 24 h 640"/>
                  <a:gd name="T10" fmla="*/ 6 w 323"/>
                  <a:gd name="T11" fmla="*/ 43 h 6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3"/>
                  <a:gd name="T19" fmla="*/ 0 h 640"/>
                  <a:gd name="T20" fmla="*/ 323 w 323"/>
                  <a:gd name="T21" fmla="*/ 640 h 6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3" h="640">
                    <a:moveTo>
                      <a:pt x="304" y="621"/>
                    </a:moveTo>
                    <a:cubicBezTo>
                      <a:pt x="285" y="640"/>
                      <a:pt x="130" y="557"/>
                      <a:pt x="80" y="461"/>
                    </a:cubicBezTo>
                    <a:cubicBezTo>
                      <a:pt x="30" y="365"/>
                      <a:pt x="6" y="90"/>
                      <a:pt x="3" y="45"/>
                    </a:cubicBezTo>
                    <a:cubicBezTo>
                      <a:pt x="0" y="0"/>
                      <a:pt x="29" y="142"/>
                      <a:pt x="61" y="192"/>
                    </a:cubicBezTo>
                    <a:cubicBezTo>
                      <a:pt x="93" y="242"/>
                      <a:pt x="155" y="272"/>
                      <a:pt x="195" y="346"/>
                    </a:cubicBezTo>
                    <a:cubicBezTo>
                      <a:pt x="235" y="420"/>
                      <a:pt x="323" y="602"/>
                      <a:pt x="304" y="621"/>
                    </a:cubicBezTo>
                    <a:close/>
                  </a:path>
                </a:pathLst>
              </a:custGeom>
              <a:noFill/>
              <a:ln w="19050" cmpd="sng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2" name="Freeform 48"/>
              <p:cNvSpPr>
                <a:spLocks/>
              </p:cNvSpPr>
              <p:nvPr/>
            </p:nvSpPr>
            <p:spPr bwMode="auto">
              <a:xfrm>
                <a:off x="886" y="2867"/>
                <a:ext cx="42" cy="339"/>
              </a:xfrm>
              <a:custGeom>
                <a:avLst/>
                <a:gdLst>
                  <a:gd name="T0" fmla="*/ 16 w 42"/>
                  <a:gd name="T1" fmla="*/ 0 h 339"/>
                  <a:gd name="T2" fmla="*/ 4 w 42"/>
                  <a:gd name="T3" fmla="*/ 173 h 339"/>
                  <a:gd name="T4" fmla="*/ 42 w 42"/>
                  <a:gd name="T5" fmla="*/ 339 h 339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339"/>
                  <a:gd name="T11" fmla="*/ 42 w 42"/>
                  <a:gd name="T12" fmla="*/ 339 h 3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339">
                    <a:moveTo>
                      <a:pt x="16" y="0"/>
                    </a:moveTo>
                    <a:cubicBezTo>
                      <a:pt x="8" y="58"/>
                      <a:pt x="0" y="117"/>
                      <a:pt x="4" y="173"/>
                    </a:cubicBezTo>
                    <a:cubicBezTo>
                      <a:pt x="8" y="229"/>
                      <a:pt x="36" y="311"/>
                      <a:pt x="42" y="339"/>
                    </a:cubicBezTo>
                  </a:path>
                </a:pathLst>
              </a:custGeom>
              <a:noFill/>
              <a:ln w="28575" cmpd="sng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3" name="Freeform 49"/>
              <p:cNvSpPr>
                <a:spLocks/>
              </p:cNvSpPr>
              <p:nvPr/>
            </p:nvSpPr>
            <p:spPr bwMode="auto">
              <a:xfrm rot="21026988" flipH="1">
                <a:off x="943" y="3189"/>
                <a:ext cx="36" cy="433"/>
              </a:xfrm>
              <a:custGeom>
                <a:avLst/>
                <a:gdLst>
                  <a:gd name="T0" fmla="*/ 7 w 42"/>
                  <a:gd name="T1" fmla="*/ 0 h 339"/>
                  <a:gd name="T2" fmla="*/ 3 w 42"/>
                  <a:gd name="T3" fmla="*/ 751 h 339"/>
                  <a:gd name="T4" fmla="*/ 17 w 42"/>
                  <a:gd name="T5" fmla="*/ 1471 h 339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339"/>
                  <a:gd name="T11" fmla="*/ 42 w 42"/>
                  <a:gd name="T12" fmla="*/ 339 h 3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339">
                    <a:moveTo>
                      <a:pt x="16" y="0"/>
                    </a:moveTo>
                    <a:cubicBezTo>
                      <a:pt x="8" y="58"/>
                      <a:pt x="0" y="117"/>
                      <a:pt x="4" y="173"/>
                    </a:cubicBezTo>
                    <a:cubicBezTo>
                      <a:pt x="8" y="229"/>
                      <a:pt x="36" y="311"/>
                      <a:pt x="42" y="339"/>
                    </a:cubicBezTo>
                  </a:path>
                </a:pathLst>
              </a:custGeom>
              <a:noFill/>
              <a:ln w="28575" cmpd="sng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4" name="Freeform 50"/>
              <p:cNvSpPr>
                <a:spLocks/>
              </p:cNvSpPr>
              <p:nvPr/>
            </p:nvSpPr>
            <p:spPr bwMode="auto">
              <a:xfrm>
                <a:off x="819" y="2662"/>
                <a:ext cx="104" cy="204"/>
              </a:xfrm>
              <a:custGeom>
                <a:avLst/>
                <a:gdLst>
                  <a:gd name="T0" fmla="*/ 83 w 104"/>
                  <a:gd name="T1" fmla="*/ 204 h 204"/>
                  <a:gd name="T2" fmla="*/ 2 w 104"/>
                  <a:gd name="T3" fmla="*/ 175 h 204"/>
                  <a:gd name="T4" fmla="*/ 93 w 104"/>
                  <a:gd name="T5" fmla="*/ 55 h 204"/>
                  <a:gd name="T6" fmla="*/ 71 w 104"/>
                  <a:gd name="T7" fmla="*/ 0 h 2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204"/>
                  <a:gd name="T14" fmla="*/ 104 w 104"/>
                  <a:gd name="T15" fmla="*/ 204 h 2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204">
                    <a:moveTo>
                      <a:pt x="83" y="204"/>
                    </a:moveTo>
                    <a:cubicBezTo>
                      <a:pt x="41" y="202"/>
                      <a:pt x="0" y="200"/>
                      <a:pt x="2" y="175"/>
                    </a:cubicBezTo>
                    <a:cubicBezTo>
                      <a:pt x="4" y="150"/>
                      <a:pt x="82" y="84"/>
                      <a:pt x="93" y="55"/>
                    </a:cubicBezTo>
                    <a:cubicBezTo>
                      <a:pt x="104" y="26"/>
                      <a:pt x="87" y="13"/>
                      <a:pt x="71" y="0"/>
                    </a:cubicBezTo>
                  </a:path>
                </a:pathLst>
              </a:custGeom>
              <a:noFill/>
              <a:ln w="19050" cmpd="sng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5" name="Freeform 51"/>
              <p:cNvSpPr>
                <a:spLocks/>
              </p:cNvSpPr>
              <p:nvPr/>
            </p:nvSpPr>
            <p:spPr bwMode="auto">
              <a:xfrm>
                <a:off x="902" y="2683"/>
                <a:ext cx="111" cy="243"/>
              </a:xfrm>
              <a:custGeom>
                <a:avLst/>
                <a:gdLst>
                  <a:gd name="T0" fmla="*/ 0 w 111"/>
                  <a:gd name="T1" fmla="*/ 180 h 243"/>
                  <a:gd name="T2" fmla="*/ 39 w 111"/>
                  <a:gd name="T3" fmla="*/ 219 h 243"/>
                  <a:gd name="T4" fmla="*/ 58 w 111"/>
                  <a:gd name="T5" fmla="*/ 34 h 243"/>
                  <a:gd name="T6" fmla="*/ 111 w 111"/>
                  <a:gd name="T7" fmla="*/ 17 h 2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1"/>
                  <a:gd name="T13" fmla="*/ 0 h 243"/>
                  <a:gd name="T14" fmla="*/ 111 w 111"/>
                  <a:gd name="T15" fmla="*/ 243 h 2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1" h="243">
                    <a:moveTo>
                      <a:pt x="0" y="180"/>
                    </a:moveTo>
                    <a:cubicBezTo>
                      <a:pt x="14" y="211"/>
                      <a:pt x="29" y="243"/>
                      <a:pt x="39" y="219"/>
                    </a:cubicBezTo>
                    <a:cubicBezTo>
                      <a:pt x="49" y="195"/>
                      <a:pt x="46" y="68"/>
                      <a:pt x="58" y="34"/>
                    </a:cubicBezTo>
                    <a:cubicBezTo>
                      <a:pt x="70" y="0"/>
                      <a:pt x="90" y="8"/>
                      <a:pt x="111" y="17"/>
                    </a:cubicBezTo>
                  </a:path>
                </a:pathLst>
              </a:custGeom>
              <a:noFill/>
              <a:ln w="19050" cmpd="sng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6" name="Freeform 52"/>
              <p:cNvSpPr>
                <a:spLocks/>
              </p:cNvSpPr>
              <p:nvPr/>
            </p:nvSpPr>
            <p:spPr bwMode="auto">
              <a:xfrm>
                <a:off x="867" y="2659"/>
                <a:ext cx="86" cy="212"/>
              </a:xfrm>
              <a:custGeom>
                <a:avLst/>
                <a:gdLst>
                  <a:gd name="T0" fmla="*/ 35 w 86"/>
                  <a:gd name="T1" fmla="*/ 202 h 212"/>
                  <a:gd name="T2" fmla="*/ 7 w 86"/>
                  <a:gd name="T3" fmla="*/ 185 h 212"/>
                  <a:gd name="T4" fmla="*/ 76 w 86"/>
                  <a:gd name="T5" fmla="*/ 39 h 212"/>
                  <a:gd name="T6" fmla="*/ 69 w 86"/>
                  <a:gd name="T7" fmla="*/ 0 h 2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212"/>
                  <a:gd name="T14" fmla="*/ 86 w 86"/>
                  <a:gd name="T15" fmla="*/ 212 h 2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212">
                    <a:moveTo>
                      <a:pt x="35" y="202"/>
                    </a:moveTo>
                    <a:cubicBezTo>
                      <a:pt x="17" y="207"/>
                      <a:pt x="0" y="212"/>
                      <a:pt x="7" y="185"/>
                    </a:cubicBezTo>
                    <a:cubicBezTo>
                      <a:pt x="14" y="158"/>
                      <a:pt x="66" y="70"/>
                      <a:pt x="76" y="39"/>
                    </a:cubicBezTo>
                    <a:cubicBezTo>
                      <a:pt x="86" y="8"/>
                      <a:pt x="77" y="4"/>
                      <a:pt x="69" y="0"/>
                    </a:cubicBezTo>
                  </a:path>
                </a:pathLst>
              </a:custGeom>
              <a:noFill/>
              <a:ln w="19050" cmpd="sng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4675" y="3434"/>
              <a:ext cx="293" cy="146"/>
              <a:chOff x="2201" y="2810"/>
              <a:chExt cx="293" cy="146"/>
            </a:xfrm>
          </p:grpSpPr>
          <p:sp>
            <p:nvSpPr>
              <p:cNvPr id="44112" name="Freeform 54"/>
              <p:cNvSpPr>
                <a:spLocks/>
              </p:cNvSpPr>
              <p:nvPr/>
            </p:nvSpPr>
            <p:spPr bwMode="auto">
              <a:xfrm rot="1487570">
                <a:off x="2251" y="2823"/>
                <a:ext cx="202" cy="126"/>
              </a:xfrm>
              <a:custGeom>
                <a:avLst/>
                <a:gdLst>
                  <a:gd name="T0" fmla="*/ 0 w 1368"/>
                  <a:gd name="T1" fmla="*/ 0 h 720"/>
                  <a:gd name="T2" fmla="*/ 0 w 1368"/>
                  <a:gd name="T3" fmla="*/ 0 h 720"/>
                  <a:gd name="T4" fmla="*/ 0 w 1368"/>
                  <a:gd name="T5" fmla="*/ 0 h 720"/>
                  <a:gd name="T6" fmla="*/ 0 w 1368"/>
                  <a:gd name="T7" fmla="*/ 0 h 720"/>
                  <a:gd name="T8" fmla="*/ 0 w 1368"/>
                  <a:gd name="T9" fmla="*/ 0 h 720"/>
                  <a:gd name="T10" fmla="*/ 0 w 1368"/>
                  <a:gd name="T11" fmla="*/ 0 h 720"/>
                  <a:gd name="T12" fmla="*/ 0 w 1368"/>
                  <a:gd name="T13" fmla="*/ 0 h 720"/>
                  <a:gd name="T14" fmla="*/ 0 w 1368"/>
                  <a:gd name="T15" fmla="*/ 0 h 720"/>
                  <a:gd name="T16" fmla="*/ 0 w 1368"/>
                  <a:gd name="T17" fmla="*/ 0 h 720"/>
                  <a:gd name="T18" fmla="*/ 0 w 1368"/>
                  <a:gd name="T19" fmla="*/ 0 h 7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68"/>
                  <a:gd name="T31" fmla="*/ 0 h 720"/>
                  <a:gd name="T32" fmla="*/ 1368 w 1368"/>
                  <a:gd name="T33" fmla="*/ 720 h 7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68" h="720">
                    <a:moveTo>
                      <a:pt x="104" y="664"/>
                    </a:moveTo>
                    <a:cubicBezTo>
                      <a:pt x="64" y="616"/>
                      <a:pt x="0" y="488"/>
                      <a:pt x="56" y="424"/>
                    </a:cubicBezTo>
                    <a:cubicBezTo>
                      <a:pt x="112" y="360"/>
                      <a:pt x="280" y="344"/>
                      <a:pt x="440" y="280"/>
                    </a:cubicBezTo>
                    <a:cubicBezTo>
                      <a:pt x="600" y="216"/>
                      <a:pt x="872" y="80"/>
                      <a:pt x="1016" y="40"/>
                    </a:cubicBezTo>
                    <a:cubicBezTo>
                      <a:pt x="1160" y="0"/>
                      <a:pt x="1256" y="0"/>
                      <a:pt x="1304" y="40"/>
                    </a:cubicBezTo>
                    <a:cubicBezTo>
                      <a:pt x="1352" y="80"/>
                      <a:pt x="1368" y="224"/>
                      <a:pt x="1304" y="280"/>
                    </a:cubicBezTo>
                    <a:cubicBezTo>
                      <a:pt x="1240" y="336"/>
                      <a:pt x="1056" y="320"/>
                      <a:pt x="920" y="376"/>
                    </a:cubicBezTo>
                    <a:cubicBezTo>
                      <a:pt x="784" y="432"/>
                      <a:pt x="592" y="560"/>
                      <a:pt x="488" y="616"/>
                    </a:cubicBezTo>
                    <a:cubicBezTo>
                      <a:pt x="384" y="672"/>
                      <a:pt x="360" y="704"/>
                      <a:pt x="296" y="712"/>
                    </a:cubicBezTo>
                    <a:cubicBezTo>
                      <a:pt x="232" y="720"/>
                      <a:pt x="144" y="712"/>
                      <a:pt x="104" y="664"/>
                    </a:cubicBezTo>
                    <a:close/>
                  </a:path>
                </a:pathLst>
              </a:custGeom>
              <a:solidFill>
                <a:srgbClr val="00FF00"/>
              </a:solidFill>
              <a:ln w="19050" cmpd="sng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3" name="Freeform 55"/>
              <p:cNvSpPr>
                <a:spLocks/>
              </p:cNvSpPr>
              <p:nvPr/>
            </p:nvSpPr>
            <p:spPr bwMode="auto">
              <a:xfrm rot="256892">
                <a:off x="2252" y="2811"/>
                <a:ext cx="34" cy="46"/>
              </a:xfrm>
              <a:custGeom>
                <a:avLst/>
                <a:gdLst>
                  <a:gd name="T0" fmla="*/ 75 w 29"/>
                  <a:gd name="T1" fmla="*/ 72 h 42"/>
                  <a:gd name="T2" fmla="*/ 2 w 29"/>
                  <a:gd name="T3" fmla="*/ 36 h 42"/>
                  <a:gd name="T4" fmla="*/ 35 w 29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42"/>
                  <a:gd name="T11" fmla="*/ 29 w 29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42">
                    <a:moveTo>
                      <a:pt x="29" y="42"/>
                    </a:moveTo>
                    <a:cubicBezTo>
                      <a:pt x="16" y="35"/>
                      <a:pt x="4" y="28"/>
                      <a:pt x="2" y="21"/>
                    </a:cubicBezTo>
                    <a:cubicBezTo>
                      <a:pt x="0" y="14"/>
                      <a:pt x="11" y="3"/>
                      <a:pt x="14" y="0"/>
                    </a:cubicBezTo>
                  </a:path>
                </a:pathLst>
              </a:custGeom>
              <a:noFill/>
              <a:ln w="19050" cmpd="sng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4" name="Freeform 56"/>
              <p:cNvSpPr>
                <a:spLocks/>
              </p:cNvSpPr>
              <p:nvPr/>
            </p:nvSpPr>
            <p:spPr bwMode="auto">
              <a:xfrm rot="256892">
                <a:off x="2299" y="2810"/>
                <a:ext cx="16" cy="57"/>
              </a:xfrm>
              <a:custGeom>
                <a:avLst/>
                <a:gdLst>
                  <a:gd name="T0" fmla="*/ 26 w 13"/>
                  <a:gd name="T1" fmla="*/ 99 h 51"/>
                  <a:gd name="T2" fmla="*/ 1 w 13"/>
                  <a:gd name="T3" fmla="*/ 35 h 51"/>
                  <a:gd name="T4" fmla="*/ 47 w 13"/>
                  <a:gd name="T5" fmla="*/ 0 h 51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51"/>
                  <a:gd name="T11" fmla="*/ 13 w 13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51">
                    <a:moveTo>
                      <a:pt x="7" y="51"/>
                    </a:moveTo>
                    <a:cubicBezTo>
                      <a:pt x="3" y="38"/>
                      <a:pt x="0" y="26"/>
                      <a:pt x="1" y="18"/>
                    </a:cubicBezTo>
                    <a:cubicBezTo>
                      <a:pt x="2" y="10"/>
                      <a:pt x="7" y="5"/>
                      <a:pt x="13" y="0"/>
                    </a:cubicBezTo>
                  </a:path>
                </a:pathLst>
              </a:custGeom>
              <a:noFill/>
              <a:ln w="19050" cmpd="sng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5" name="Freeform 57"/>
              <p:cNvSpPr>
                <a:spLocks/>
              </p:cNvSpPr>
              <p:nvPr/>
            </p:nvSpPr>
            <p:spPr bwMode="auto">
              <a:xfrm rot="256892">
                <a:off x="2347" y="2811"/>
                <a:ext cx="14" cy="50"/>
              </a:xfrm>
              <a:custGeom>
                <a:avLst/>
                <a:gdLst>
                  <a:gd name="T0" fmla="*/ 23 w 12"/>
                  <a:gd name="T1" fmla="*/ 86 h 45"/>
                  <a:gd name="T2" fmla="*/ 0 w 12"/>
                  <a:gd name="T3" fmla="*/ 40 h 45"/>
                  <a:gd name="T4" fmla="*/ 30 w 12"/>
                  <a:gd name="T5" fmla="*/ 0 h 45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45"/>
                  <a:gd name="T11" fmla="*/ 12 w 12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45">
                    <a:moveTo>
                      <a:pt x="9" y="45"/>
                    </a:moveTo>
                    <a:cubicBezTo>
                      <a:pt x="4" y="36"/>
                      <a:pt x="0" y="28"/>
                      <a:pt x="0" y="21"/>
                    </a:cubicBezTo>
                    <a:cubicBezTo>
                      <a:pt x="0" y="14"/>
                      <a:pt x="6" y="7"/>
                      <a:pt x="12" y="0"/>
                    </a:cubicBezTo>
                  </a:path>
                </a:pathLst>
              </a:custGeom>
              <a:noFill/>
              <a:ln w="19050" cmpd="sng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6" name="Freeform 58"/>
              <p:cNvSpPr>
                <a:spLocks/>
              </p:cNvSpPr>
              <p:nvPr/>
            </p:nvSpPr>
            <p:spPr bwMode="auto">
              <a:xfrm rot="256892">
                <a:off x="2389" y="2827"/>
                <a:ext cx="18" cy="40"/>
              </a:xfrm>
              <a:custGeom>
                <a:avLst/>
                <a:gdLst>
                  <a:gd name="T0" fmla="*/ 44 w 15"/>
                  <a:gd name="T1" fmla="*/ 67 h 36"/>
                  <a:gd name="T2" fmla="*/ 0 w 15"/>
                  <a:gd name="T3" fmla="*/ 0 h 36"/>
                  <a:gd name="T4" fmla="*/ 0 60000 65536"/>
                  <a:gd name="T5" fmla="*/ 0 60000 65536"/>
                  <a:gd name="T6" fmla="*/ 0 w 15"/>
                  <a:gd name="T7" fmla="*/ 0 h 36"/>
                  <a:gd name="T8" fmla="*/ 15 w 15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36">
                    <a:moveTo>
                      <a:pt x="15" y="36"/>
                    </a:moveTo>
                    <a:cubicBezTo>
                      <a:pt x="7" y="21"/>
                      <a:pt x="0" y="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7" name="Freeform 59"/>
              <p:cNvSpPr>
                <a:spLocks/>
              </p:cNvSpPr>
              <p:nvPr/>
            </p:nvSpPr>
            <p:spPr bwMode="auto">
              <a:xfrm rot="256892">
                <a:off x="2420" y="2836"/>
                <a:ext cx="11" cy="33"/>
              </a:xfrm>
              <a:custGeom>
                <a:avLst/>
                <a:gdLst>
                  <a:gd name="T0" fmla="*/ 29 w 9"/>
                  <a:gd name="T1" fmla="*/ 53 h 30"/>
                  <a:gd name="T2" fmla="*/ 0 w 9"/>
                  <a:gd name="T3" fmla="*/ 0 h 30"/>
                  <a:gd name="T4" fmla="*/ 0 60000 65536"/>
                  <a:gd name="T5" fmla="*/ 0 60000 65536"/>
                  <a:gd name="T6" fmla="*/ 0 w 9"/>
                  <a:gd name="T7" fmla="*/ 0 h 30"/>
                  <a:gd name="T8" fmla="*/ 9 w 9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30">
                    <a:moveTo>
                      <a:pt x="9" y="30"/>
                    </a:moveTo>
                    <a:cubicBezTo>
                      <a:pt x="5" y="18"/>
                      <a:pt x="1" y="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8" name="Freeform 60"/>
              <p:cNvSpPr>
                <a:spLocks/>
              </p:cNvSpPr>
              <p:nvPr/>
            </p:nvSpPr>
            <p:spPr bwMode="auto">
              <a:xfrm rot="256892">
                <a:off x="2445" y="2832"/>
                <a:ext cx="24" cy="44"/>
              </a:xfrm>
              <a:custGeom>
                <a:avLst/>
                <a:gdLst>
                  <a:gd name="T0" fmla="*/ 0 w 20"/>
                  <a:gd name="T1" fmla="*/ 80 h 39"/>
                  <a:gd name="T2" fmla="*/ 53 w 20"/>
                  <a:gd name="T3" fmla="*/ 43 h 39"/>
                  <a:gd name="T4" fmla="*/ 35 w 20"/>
                  <a:gd name="T5" fmla="*/ 0 h 39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39"/>
                  <a:gd name="T11" fmla="*/ 20 w 20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39">
                    <a:moveTo>
                      <a:pt x="0" y="39"/>
                    </a:moveTo>
                    <a:cubicBezTo>
                      <a:pt x="8" y="33"/>
                      <a:pt x="16" y="27"/>
                      <a:pt x="18" y="21"/>
                    </a:cubicBezTo>
                    <a:cubicBezTo>
                      <a:pt x="20" y="15"/>
                      <a:pt x="16" y="7"/>
                      <a:pt x="12" y="0"/>
                    </a:cubicBezTo>
                  </a:path>
                </a:pathLst>
              </a:custGeom>
              <a:noFill/>
              <a:ln w="19050" cmpd="sng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9" name="Freeform 61"/>
              <p:cNvSpPr>
                <a:spLocks/>
              </p:cNvSpPr>
              <p:nvPr/>
            </p:nvSpPr>
            <p:spPr bwMode="auto">
              <a:xfrm rot="256892">
                <a:off x="2432" y="2862"/>
                <a:ext cx="62" cy="31"/>
              </a:xfrm>
              <a:custGeom>
                <a:avLst/>
                <a:gdLst>
                  <a:gd name="T0" fmla="*/ 0 w 52"/>
                  <a:gd name="T1" fmla="*/ 45 h 28"/>
                  <a:gd name="T2" fmla="*/ 130 w 52"/>
                  <a:gd name="T3" fmla="*/ 45 h 28"/>
                  <a:gd name="T4" fmla="*/ 130 w 52"/>
                  <a:gd name="T5" fmla="*/ 0 h 28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28"/>
                  <a:gd name="T11" fmla="*/ 52 w 52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28">
                    <a:moveTo>
                      <a:pt x="0" y="24"/>
                    </a:moveTo>
                    <a:cubicBezTo>
                      <a:pt x="19" y="26"/>
                      <a:pt x="38" y="28"/>
                      <a:pt x="45" y="24"/>
                    </a:cubicBezTo>
                    <a:cubicBezTo>
                      <a:pt x="52" y="20"/>
                      <a:pt x="48" y="10"/>
                      <a:pt x="45" y="0"/>
                    </a:cubicBezTo>
                  </a:path>
                </a:pathLst>
              </a:custGeom>
              <a:noFill/>
              <a:ln w="19050" cmpd="sng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0" name="Freeform 62"/>
              <p:cNvSpPr>
                <a:spLocks/>
              </p:cNvSpPr>
              <p:nvPr/>
            </p:nvSpPr>
            <p:spPr bwMode="auto">
              <a:xfrm rot="256892">
                <a:off x="2420" y="2890"/>
                <a:ext cx="35" cy="44"/>
              </a:xfrm>
              <a:custGeom>
                <a:avLst/>
                <a:gdLst>
                  <a:gd name="T0" fmla="*/ 0 w 30"/>
                  <a:gd name="T1" fmla="*/ 0 h 39"/>
                  <a:gd name="T2" fmla="*/ 76 w 30"/>
                  <a:gd name="T3" fmla="*/ 43 h 39"/>
                  <a:gd name="T4" fmla="*/ 9 w 30"/>
                  <a:gd name="T5" fmla="*/ 80 h 39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39"/>
                  <a:gd name="T11" fmla="*/ 30 w 30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39">
                    <a:moveTo>
                      <a:pt x="0" y="0"/>
                    </a:moveTo>
                    <a:cubicBezTo>
                      <a:pt x="15" y="7"/>
                      <a:pt x="30" y="15"/>
                      <a:pt x="30" y="21"/>
                    </a:cubicBezTo>
                    <a:cubicBezTo>
                      <a:pt x="30" y="27"/>
                      <a:pt x="16" y="33"/>
                      <a:pt x="3" y="39"/>
                    </a:cubicBezTo>
                  </a:path>
                </a:pathLst>
              </a:custGeom>
              <a:noFill/>
              <a:ln w="19050" cmpd="sng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1" name="Freeform 63"/>
              <p:cNvSpPr>
                <a:spLocks/>
              </p:cNvSpPr>
              <p:nvPr/>
            </p:nvSpPr>
            <p:spPr bwMode="auto">
              <a:xfrm rot="256892">
                <a:off x="2391" y="2891"/>
                <a:ext cx="19" cy="40"/>
              </a:xfrm>
              <a:custGeom>
                <a:avLst/>
                <a:gdLst>
                  <a:gd name="T0" fmla="*/ 10 w 16"/>
                  <a:gd name="T1" fmla="*/ 0 h 36"/>
                  <a:gd name="T2" fmla="*/ 43 w 16"/>
                  <a:gd name="T3" fmla="*/ 33 h 36"/>
                  <a:gd name="T4" fmla="*/ 0 w 16"/>
                  <a:gd name="T5" fmla="*/ 67 h 36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6"/>
                  <a:gd name="T11" fmla="*/ 16 w 16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6">
                    <a:moveTo>
                      <a:pt x="3" y="0"/>
                    </a:moveTo>
                    <a:cubicBezTo>
                      <a:pt x="9" y="6"/>
                      <a:pt x="16" y="12"/>
                      <a:pt x="15" y="18"/>
                    </a:cubicBezTo>
                    <a:cubicBezTo>
                      <a:pt x="14" y="24"/>
                      <a:pt x="7" y="30"/>
                      <a:pt x="0" y="36"/>
                    </a:cubicBezTo>
                  </a:path>
                </a:pathLst>
              </a:custGeom>
              <a:noFill/>
              <a:ln w="19050" cmpd="sng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2" name="Freeform 64"/>
              <p:cNvSpPr>
                <a:spLocks/>
              </p:cNvSpPr>
              <p:nvPr/>
            </p:nvSpPr>
            <p:spPr bwMode="auto">
              <a:xfrm rot="256892">
                <a:off x="2351" y="2894"/>
                <a:ext cx="16" cy="47"/>
              </a:xfrm>
              <a:custGeom>
                <a:avLst/>
                <a:gdLst>
                  <a:gd name="T0" fmla="*/ 0 w 13"/>
                  <a:gd name="T1" fmla="*/ 0 h 42"/>
                  <a:gd name="T2" fmla="*/ 41 w 13"/>
                  <a:gd name="T3" fmla="*/ 43 h 42"/>
                  <a:gd name="T4" fmla="*/ 11 w 13"/>
                  <a:gd name="T5" fmla="*/ 83 h 42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42"/>
                  <a:gd name="T11" fmla="*/ 13 w 13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42">
                    <a:moveTo>
                      <a:pt x="0" y="0"/>
                    </a:moveTo>
                    <a:cubicBezTo>
                      <a:pt x="5" y="7"/>
                      <a:pt x="11" y="14"/>
                      <a:pt x="12" y="21"/>
                    </a:cubicBezTo>
                    <a:cubicBezTo>
                      <a:pt x="13" y="28"/>
                      <a:pt x="8" y="35"/>
                      <a:pt x="3" y="42"/>
                    </a:cubicBezTo>
                  </a:path>
                </a:pathLst>
              </a:custGeom>
              <a:noFill/>
              <a:ln w="19050" cmpd="sng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3" name="Freeform 65"/>
              <p:cNvSpPr>
                <a:spLocks/>
              </p:cNvSpPr>
              <p:nvPr/>
            </p:nvSpPr>
            <p:spPr bwMode="auto">
              <a:xfrm rot="256892">
                <a:off x="2311" y="2905"/>
                <a:ext cx="7" cy="50"/>
              </a:xfrm>
              <a:custGeom>
                <a:avLst/>
                <a:gdLst>
                  <a:gd name="T0" fmla="*/ 15 w 6"/>
                  <a:gd name="T1" fmla="*/ 0 h 45"/>
                  <a:gd name="T2" fmla="*/ 0 w 6"/>
                  <a:gd name="T3" fmla="*/ 33 h 45"/>
                  <a:gd name="T4" fmla="*/ 15 w 6"/>
                  <a:gd name="T5" fmla="*/ 86 h 45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45"/>
                  <a:gd name="T11" fmla="*/ 6 w 6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45">
                    <a:moveTo>
                      <a:pt x="6" y="0"/>
                    </a:moveTo>
                    <a:cubicBezTo>
                      <a:pt x="3" y="5"/>
                      <a:pt x="0" y="11"/>
                      <a:pt x="0" y="18"/>
                    </a:cubicBezTo>
                    <a:cubicBezTo>
                      <a:pt x="0" y="25"/>
                      <a:pt x="3" y="35"/>
                      <a:pt x="6" y="45"/>
                    </a:cubicBezTo>
                  </a:path>
                </a:pathLst>
              </a:custGeom>
              <a:noFill/>
              <a:ln w="19050" cmpd="sng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4" name="Freeform 66"/>
              <p:cNvSpPr>
                <a:spLocks/>
              </p:cNvSpPr>
              <p:nvPr/>
            </p:nvSpPr>
            <p:spPr bwMode="auto">
              <a:xfrm rot="256892">
                <a:off x="2264" y="2899"/>
                <a:ext cx="44" cy="57"/>
              </a:xfrm>
              <a:custGeom>
                <a:avLst/>
                <a:gdLst>
                  <a:gd name="T0" fmla="*/ 36 w 37"/>
                  <a:gd name="T1" fmla="*/ 0 h 51"/>
                  <a:gd name="T2" fmla="*/ 12 w 37"/>
                  <a:gd name="T3" fmla="*/ 70 h 51"/>
                  <a:gd name="T4" fmla="*/ 105 w 37"/>
                  <a:gd name="T5" fmla="*/ 99 h 51"/>
                  <a:gd name="T6" fmla="*/ 0 60000 65536"/>
                  <a:gd name="T7" fmla="*/ 0 60000 65536"/>
                  <a:gd name="T8" fmla="*/ 0 60000 65536"/>
                  <a:gd name="T9" fmla="*/ 0 w 37"/>
                  <a:gd name="T10" fmla="*/ 0 h 51"/>
                  <a:gd name="T11" fmla="*/ 37 w 37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" h="51">
                    <a:moveTo>
                      <a:pt x="13" y="0"/>
                    </a:moveTo>
                    <a:cubicBezTo>
                      <a:pt x="6" y="14"/>
                      <a:pt x="0" y="28"/>
                      <a:pt x="4" y="36"/>
                    </a:cubicBezTo>
                    <a:cubicBezTo>
                      <a:pt x="8" y="44"/>
                      <a:pt x="22" y="47"/>
                      <a:pt x="37" y="51"/>
                    </a:cubicBezTo>
                  </a:path>
                </a:pathLst>
              </a:custGeom>
              <a:noFill/>
              <a:ln w="19050" cmpd="sng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5" name="Freeform 67"/>
              <p:cNvSpPr>
                <a:spLocks/>
              </p:cNvSpPr>
              <p:nvPr/>
            </p:nvSpPr>
            <p:spPr bwMode="auto">
              <a:xfrm rot="256892">
                <a:off x="2225" y="2884"/>
                <a:ext cx="59" cy="57"/>
              </a:xfrm>
              <a:custGeom>
                <a:avLst/>
                <a:gdLst>
                  <a:gd name="T0" fmla="*/ 137 w 50"/>
                  <a:gd name="T1" fmla="*/ 0 h 51"/>
                  <a:gd name="T2" fmla="*/ 13 w 50"/>
                  <a:gd name="T3" fmla="*/ 59 h 51"/>
                  <a:gd name="T4" fmla="*/ 46 w 50"/>
                  <a:gd name="T5" fmla="*/ 99 h 51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51"/>
                  <a:gd name="T11" fmla="*/ 50 w 50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51">
                    <a:moveTo>
                      <a:pt x="50" y="0"/>
                    </a:moveTo>
                    <a:cubicBezTo>
                      <a:pt x="30" y="10"/>
                      <a:pt x="10" y="21"/>
                      <a:pt x="5" y="30"/>
                    </a:cubicBezTo>
                    <a:cubicBezTo>
                      <a:pt x="0" y="39"/>
                      <a:pt x="8" y="45"/>
                      <a:pt x="17" y="51"/>
                    </a:cubicBezTo>
                  </a:path>
                </a:pathLst>
              </a:custGeom>
              <a:noFill/>
              <a:ln w="19050" cmpd="sng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6" name="Freeform 68"/>
              <p:cNvSpPr>
                <a:spLocks/>
              </p:cNvSpPr>
              <p:nvPr/>
            </p:nvSpPr>
            <p:spPr bwMode="auto">
              <a:xfrm rot="256892">
                <a:off x="2201" y="2879"/>
                <a:ext cx="70" cy="33"/>
              </a:xfrm>
              <a:custGeom>
                <a:avLst/>
                <a:gdLst>
                  <a:gd name="T0" fmla="*/ 164 w 59"/>
                  <a:gd name="T1" fmla="*/ 0 h 30"/>
                  <a:gd name="T2" fmla="*/ 21 w 59"/>
                  <a:gd name="T3" fmla="*/ 12 h 30"/>
                  <a:gd name="T4" fmla="*/ 21 w 59"/>
                  <a:gd name="T5" fmla="*/ 53 h 30"/>
                  <a:gd name="T6" fmla="*/ 0 60000 65536"/>
                  <a:gd name="T7" fmla="*/ 0 60000 65536"/>
                  <a:gd name="T8" fmla="*/ 0 60000 65536"/>
                  <a:gd name="T9" fmla="*/ 0 w 59"/>
                  <a:gd name="T10" fmla="*/ 0 h 30"/>
                  <a:gd name="T11" fmla="*/ 59 w 59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" h="30">
                    <a:moveTo>
                      <a:pt x="59" y="0"/>
                    </a:moveTo>
                    <a:cubicBezTo>
                      <a:pt x="37" y="0"/>
                      <a:pt x="16" y="1"/>
                      <a:pt x="8" y="6"/>
                    </a:cubicBezTo>
                    <a:cubicBezTo>
                      <a:pt x="0" y="11"/>
                      <a:pt x="4" y="20"/>
                      <a:pt x="8" y="30"/>
                    </a:cubicBezTo>
                  </a:path>
                </a:pathLst>
              </a:custGeom>
              <a:noFill/>
              <a:ln w="19050" cmpd="sng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7" name="Freeform 69"/>
              <p:cNvSpPr>
                <a:spLocks/>
              </p:cNvSpPr>
              <p:nvPr/>
            </p:nvSpPr>
            <p:spPr bwMode="auto">
              <a:xfrm rot="256892">
                <a:off x="2228" y="2843"/>
                <a:ext cx="42" cy="23"/>
              </a:xfrm>
              <a:custGeom>
                <a:avLst/>
                <a:gdLst>
                  <a:gd name="T0" fmla="*/ 90 w 36"/>
                  <a:gd name="T1" fmla="*/ 36 h 21"/>
                  <a:gd name="T2" fmla="*/ 0 w 36"/>
                  <a:gd name="T3" fmla="*/ 0 h 21"/>
                  <a:gd name="T4" fmla="*/ 0 60000 65536"/>
                  <a:gd name="T5" fmla="*/ 0 60000 65536"/>
                  <a:gd name="T6" fmla="*/ 0 w 36"/>
                  <a:gd name="T7" fmla="*/ 0 h 21"/>
                  <a:gd name="T8" fmla="*/ 36 w 36"/>
                  <a:gd name="T9" fmla="*/ 21 h 2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" h="21">
                    <a:moveTo>
                      <a:pt x="36" y="21"/>
                    </a:moveTo>
                    <a:cubicBezTo>
                      <a:pt x="21" y="11"/>
                      <a:pt x="7" y="1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70"/>
            <p:cNvGrpSpPr>
              <a:grpSpLocks/>
            </p:cNvGrpSpPr>
            <p:nvPr/>
          </p:nvGrpSpPr>
          <p:grpSpPr bwMode="auto">
            <a:xfrm>
              <a:off x="2597" y="1928"/>
              <a:ext cx="451" cy="657"/>
              <a:chOff x="4117" y="3287"/>
              <a:chExt cx="451" cy="657"/>
            </a:xfrm>
          </p:grpSpPr>
          <p:sp>
            <p:nvSpPr>
              <p:cNvPr id="44108" name="Freeform 71"/>
              <p:cNvSpPr>
                <a:spLocks/>
              </p:cNvSpPr>
              <p:nvPr/>
            </p:nvSpPr>
            <p:spPr bwMode="auto">
              <a:xfrm flipH="1">
                <a:off x="4120" y="3287"/>
                <a:ext cx="448" cy="640"/>
              </a:xfrm>
              <a:custGeom>
                <a:avLst/>
                <a:gdLst>
                  <a:gd name="T0" fmla="*/ 0 w 1984"/>
                  <a:gd name="T1" fmla="*/ 0 h 3240"/>
                  <a:gd name="T2" fmla="*/ 0 w 1984"/>
                  <a:gd name="T3" fmla="*/ 0 h 3240"/>
                  <a:gd name="T4" fmla="*/ 0 w 1984"/>
                  <a:gd name="T5" fmla="*/ 0 h 3240"/>
                  <a:gd name="T6" fmla="*/ 0 w 1984"/>
                  <a:gd name="T7" fmla="*/ 0 h 3240"/>
                  <a:gd name="T8" fmla="*/ 0 w 1984"/>
                  <a:gd name="T9" fmla="*/ 0 h 3240"/>
                  <a:gd name="T10" fmla="*/ 0 w 1984"/>
                  <a:gd name="T11" fmla="*/ 0 h 3240"/>
                  <a:gd name="T12" fmla="*/ 0 w 1984"/>
                  <a:gd name="T13" fmla="*/ 0 h 3240"/>
                  <a:gd name="T14" fmla="*/ 0 w 1984"/>
                  <a:gd name="T15" fmla="*/ 0 h 3240"/>
                  <a:gd name="T16" fmla="*/ 0 w 1984"/>
                  <a:gd name="T17" fmla="*/ 0 h 32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84"/>
                  <a:gd name="T28" fmla="*/ 0 h 3240"/>
                  <a:gd name="T29" fmla="*/ 1984 w 1984"/>
                  <a:gd name="T30" fmla="*/ 3240 h 32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84" h="3240">
                    <a:moveTo>
                      <a:pt x="152" y="3240"/>
                    </a:moveTo>
                    <a:cubicBezTo>
                      <a:pt x="76" y="2716"/>
                      <a:pt x="0" y="2192"/>
                      <a:pt x="104" y="1800"/>
                    </a:cubicBezTo>
                    <a:cubicBezTo>
                      <a:pt x="208" y="1408"/>
                      <a:pt x="640" y="1128"/>
                      <a:pt x="776" y="888"/>
                    </a:cubicBezTo>
                    <a:cubicBezTo>
                      <a:pt x="912" y="648"/>
                      <a:pt x="856" y="496"/>
                      <a:pt x="920" y="360"/>
                    </a:cubicBezTo>
                    <a:cubicBezTo>
                      <a:pt x="984" y="224"/>
                      <a:pt x="1048" y="128"/>
                      <a:pt x="1160" y="72"/>
                    </a:cubicBezTo>
                    <a:cubicBezTo>
                      <a:pt x="1272" y="16"/>
                      <a:pt x="1464" y="0"/>
                      <a:pt x="1592" y="24"/>
                    </a:cubicBezTo>
                    <a:cubicBezTo>
                      <a:pt x="1720" y="48"/>
                      <a:pt x="1872" y="152"/>
                      <a:pt x="1928" y="216"/>
                    </a:cubicBezTo>
                    <a:cubicBezTo>
                      <a:pt x="1984" y="280"/>
                      <a:pt x="1970" y="372"/>
                      <a:pt x="1931" y="408"/>
                    </a:cubicBezTo>
                    <a:cubicBezTo>
                      <a:pt x="1892" y="444"/>
                      <a:pt x="1743" y="429"/>
                      <a:pt x="1694" y="434"/>
                    </a:cubicBezTo>
                  </a:path>
                </a:pathLst>
              </a:custGeom>
              <a:noFill/>
              <a:ln w="28575" cmpd="sng">
                <a:solidFill>
                  <a:srgbClr val="8E4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9" name="Freeform 72"/>
              <p:cNvSpPr>
                <a:spLocks/>
              </p:cNvSpPr>
              <p:nvPr/>
            </p:nvSpPr>
            <p:spPr bwMode="auto">
              <a:xfrm>
                <a:off x="4117" y="3373"/>
                <a:ext cx="167" cy="547"/>
              </a:xfrm>
              <a:custGeom>
                <a:avLst/>
                <a:gdLst>
                  <a:gd name="T0" fmla="*/ 64 w 167"/>
                  <a:gd name="T1" fmla="*/ 0 h 547"/>
                  <a:gd name="T2" fmla="*/ 46 w 167"/>
                  <a:gd name="T3" fmla="*/ 4 h 547"/>
                  <a:gd name="T4" fmla="*/ 28 w 167"/>
                  <a:gd name="T5" fmla="*/ 18 h 547"/>
                  <a:gd name="T6" fmla="*/ 60 w 167"/>
                  <a:gd name="T7" fmla="*/ 21 h 547"/>
                  <a:gd name="T8" fmla="*/ 81 w 167"/>
                  <a:gd name="T9" fmla="*/ 42 h 547"/>
                  <a:gd name="T10" fmla="*/ 81 w 167"/>
                  <a:gd name="T11" fmla="*/ 109 h 547"/>
                  <a:gd name="T12" fmla="*/ 58 w 167"/>
                  <a:gd name="T13" fmla="*/ 155 h 547"/>
                  <a:gd name="T14" fmla="*/ 5 w 167"/>
                  <a:gd name="T15" fmla="*/ 251 h 547"/>
                  <a:gd name="T16" fmla="*/ 26 w 167"/>
                  <a:gd name="T17" fmla="*/ 317 h 547"/>
                  <a:gd name="T18" fmla="*/ 38 w 167"/>
                  <a:gd name="T19" fmla="*/ 299 h 547"/>
                  <a:gd name="T20" fmla="*/ 33 w 167"/>
                  <a:gd name="T21" fmla="*/ 269 h 547"/>
                  <a:gd name="T22" fmla="*/ 58 w 167"/>
                  <a:gd name="T23" fmla="*/ 238 h 547"/>
                  <a:gd name="T24" fmla="*/ 92 w 167"/>
                  <a:gd name="T25" fmla="*/ 239 h 547"/>
                  <a:gd name="T26" fmla="*/ 104 w 167"/>
                  <a:gd name="T27" fmla="*/ 338 h 547"/>
                  <a:gd name="T28" fmla="*/ 134 w 167"/>
                  <a:gd name="T29" fmla="*/ 419 h 547"/>
                  <a:gd name="T30" fmla="*/ 137 w 167"/>
                  <a:gd name="T31" fmla="*/ 485 h 547"/>
                  <a:gd name="T32" fmla="*/ 116 w 167"/>
                  <a:gd name="T33" fmla="*/ 515 h 547"/>
                  <a:gd name="T34" fmla="*/ 68 w 167"/>
                  <a:gd name="T35" fmla="*/ 542 h 547"/>
                  <a:gd name="T36" fmla="*/ 167 w 167"/>
                  <a:gd name="T37" fmla="*/ 545 h 5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7"/>
                  <a:gd name="T58" fmla="*/ 0 h 547"/>
                  <a:gd name="T59" fmla="*/ 167 w 167"/>
                  <a:gd name="T60" fmla="*/ 547 h 5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7" h="547">
                    <a:moveTo>
                      <a:pt x="64" y="0"/>
                    </a:moveTo>
                    <a:cubicBezTo>
                      <a:pt x="61" y="1"/>
                      <a:pt x="52" y="1"/>
                      <a:pt x="46" y="4"/>
                    </a:cubicBezTo>
                    <a:cubicBezTo>
                      <a:pt x="39" y="7"/>
                      <a:pt x="26" y="15"/>
                      <a:pt x="28" y="18"/>
                    </a:cubicBezTo>
                    <a:cubicBezTo>
                      <a:pt x="31" y="20"/>
                      <a:pt x="51" y="17"/>
                      <a:pt x="60" y="21"/>
                    </a:cubicBezTo>
                    <a:cubicBezTo>
                      <a:pt x="69" y="26"/>
                      <a:pt x="77" y="28"/>
                      <a:pt x="81" y="42"/>
                    </a:cubicBezTo>
                    <a:cubicBezTo>
                      <a:pt x="85" y="57"/>
                      <a:pt x="85" y="90"/>
                      <a:pt x="81" y="109"/>
                    </a:cubicBezTo>
                    <a:cubicBezTo>
                      <a:pt x="77" y="127"/>
                      <a:pt x="70" y="131"/>
                      <a:pt x="58" y="155"/>
                    </a:cubicBezTo>
                    <a:cubicBezTo>
                      <a:pt x="45" y="179"/>
                      <a:pt x="10" y="224"/>
                      <a:pt x="5" y="251"/>
                    </a:cubicBezTo>
                    <a:cubicBezTo>
                      <a:pt x="0" y="278"/>
                      <a:pt x="21" y="309"/>
                      <a:pt x="26" y="317"/>
                    </a:cubicBezTo>
                    <a:cubicBezTo>
                      <a:pt x="31" y="326"/>
                      <a:pt x="37" y="308"/>
                      <a:pt x="38" y="299"/>
                    </a:cubicBezTo>
                    <a:cubicBezTo>
                      <a:pt x="39" y="291"/>
                      <a:pt x="29" y="279"/>
                      <a:pt x="33" y="269"/>
                    </a:cubicBezTo>
                    <a:cubicBezTo>
                      <a:pt x="36" y="259"/>
                      <a:pt x="48" y="243"/>
                      <a:pt x="58" y="238"/>
                    </a:cubicBezTo>
                    <a:cubicBezTo>
                      <a:pt x="68" y="233"/>
                      <a:pt x="84" y="222"/>
                      <a:pt x="92" y="239"/>
                    </a:cubicBezTo>
                    <a:cubicBezTo>
                      <a:pt x="100" y="256"/>
                      <a:pt x="97" y="308"/>
                      <a:pt x="104" y="338"/>
                    </a:cubicBezTo>
                    <a:cubicBezTo>
                      <a:pt x="111" y="368"/>
                      <a:pt x="129" y="395"/>
                      <a:pt x="134" y="419"/>
                    </a:cubicBezTo>
                    <a:cubicBezTo>
                      <a:pt x="139" y="443"/>
                      <a:pt x="140" y="469"/>
                      <a:pt x="137" y="485"/>
                    </a:cubicBezTo>
                    <a:cubicBezTo>
                      <a:pt x="134" y="501"/>
                      <a:pt x="127" y="505"/>
                      <a:pt x="116" y="515"/>
                    </a:cubicBezTo>
                    <a:cubicBezTo>
                      <a:pt x="105" y="525"/>
                      <a:pt x="60" y="537"/>
                      <a:pt x="68" y="542"/>
                    </a:cubicBezTo>
                    <a:cubicBezTo>
                      <a:pt x="76" y="547"/>
                      <a:pt x="147" y="545"/>
                      <a:pt x="167" y="545"/>
                    </a:cubicBezTo>
                  </a:path>
                </a:pathLst>
              </a:custGeom>
              <a:noFill/>
              <a:ln w="28575" cmpd="sng">
                <a:solidFill>
                  <a:srgbClr val="8E4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0" name="Freeform 73"/>
              <p:cNvSpPr>
                <a:spLocks/>
              </p:cNvSpPr>
              <p:nvPr/>
            </p:nvSpPr>
            <p:spPr bwMode="auto">
              <a:xfrm flipH="1">
                <a:off x="4194" y="3318"/>
                <a:ext cx="69" cy="34"/>
              </a:xfrm>
              <a:custGeom>
                <a:avLst/>
                <a:gdLst>
                  <a:gd name="T0" fmla="*/ 0 w 304"/>
                  <a:gd name="T1" fmla="*/ 0 h 168"/>
                  <a:gd name="T2" fmla="*/ 0 w 304"/>
                  <a:gd name="T3" fmla="*/ 0 h 168"/>
                  <a:gd name="T4" fmla="*/ 0 w 304"/>
                  <a:gd name="T5" fmla="*/ 0 h 168"/>
                  <a:gd name="T6" fmla="*/ 0 w 304"/>
                  <a:gd name="T7" fmla="*/ 0 h 168"/>
                  <a:gd name="T8" fmla="*/ 0 w 304"/>
                  <a:gd name="T9" fmla="*/ 0 h 168"/>
                  <a:gd name="T10" fmla="*/ 0 w 304"/>
                  <a:gd name="T11" fmla="*/ 0 h 168"/>
                  <a:gd name="T12" fmla="*/ 0 w 304"/>
                  <a:gd name="T13" fmla="*/ 0 h 168"/>
                  <a:gd name="T14" fmla="*/ 0 w 304"/>
                  <a:gd name="T15" fmla="*/ 0 h 168"/>
                  <a:gd name="T16" fmla="*/ 0 w 304"/>
                  <a:gd name="T17" fmla="*/ 0 h 168"/>
                  <a:gd name="T18" fmla="*/ 0 w 304"/>
                  <a:gd name="T19" fmla="*/ 0 h 168"/>
                  <a:gd name="T20" fmla="*/ 0 w 304"/>
                  <a:gd name="T21" fmla="*/ 0 h 168"/>
                  <a:gd name="T22" fmla="*/ 0 w 304"/>
                  <a:gd name="T23" fmla="*/ 0 h 168"/>
                  <a:gd name="T24" fmla="*/ 0 w 304"/>
                  <a:gd name="T25" fmla="*/ 0 h 168"/>
                  <a:gd name="T26" fmla="*/ 0 w 304"/>
                  <a:gd name="T27" fmla="*/ 0 h 168"/>
                  <a:gd name="T28" fmla="*/ 0 w 304"/>
                  <a:gd name="T29" fmla="*/ 0 h 168"/>
                  <a:gd name="T30" fmla="*/ 0 w 304"/>
                  <a:gd name="T31" fmla="*/ 0 h 16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4"/>
                  <a:gd name="T49" fmla="*/ 0 h 168"/>
                  <a:gd name="T50" fmla="*/ 304 w 304"/>
                  <a:gd name="T51" fmla="*/ 168 h 16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4" h="168">
                    <a:moveTo>
                      <a:pt x="0" y="104"/>
                    </a:moveTo>
                    <a:cubicBezTo>
                      <a:pt x="48" y="60"/>
                      <a:pt x="96" y="16"/>
                      <a:pt x="144" y="8"/>
                    </a:cubicBezTo>
                    <a:cubicBezTo>
                      <a:pt x="192" y="0"/>
                      <a:pt x="272" y="32"/>
                      <a:pt x="288" y="56"/>
                    </a:cubicBezTo>
                    <a:cubicBezTo>
                      <a:pt x="304" y="80"/>
                      <a:pt x="264" y="136"/>
                      <a:pt x="240" y="152"/>
                    </a:cubicBezTo>
                    <a:cubicBezTo>
                      <a:pt x="216" y="168"/>
                      <a:pt x="168" y="160"/>
                      <a:pt x="144" y="152"/>
                    </a:cubicBezTo>
                    <a:cubicBezTo>
                      <a:pt x="120" y="144"/>
                      <a:pt x="104" y="120"/>
                      <a:pt x="96" y="104"/>
                    </a:cubicBezTo>
                    <a:cubicBezTo>
                      <a:pt x="88" y="88"/>
                      <a:pt x="80" y="72"/>
                      <a:pt x="96" y="56"/>
                    </a:cubicBezTo>
                    <a:cubicBezTo>
                      <a:pt x="112" y="40"/>
                      <a:pt x="160" y="0"/>
                      <a:pt x="192" y="8"/>
                    </a:cubicBezTo>
                    <a:cubicBezTo>
                      <a:pt x="224" y="16"/>
                      <a:pt x="288" y="80"/>
                      <a:pt x="288" y="104"/>
                    </a:cubicBezTo>
                    <a:cubicBezTo>
                      <a:pt x="288" y="128"/>
                      <a:pt x="224" y="152"/>
                      <a:pt x="192" y="152"/>
                    </a:cubicBezTo>
                    <a:cubicBezTo>
                      <a:pt x="160" y="152"/>
                      <a:pt x="96" y="128"/>
                      <a:pt x="96" y="104"/>
                    </a:cubicBezTo>
                    <a:cubicBezTo>
                      <a:pt x="96" y="80"/>
                      <a:pt x="168" y="8"/>
                      <a:pt x="192" y="8"/>
                    </a:cubicBezTo>
                    <a:cubicBezTo>
                      <a:pt x="216" y="8"/>
                      <a:pt x="248" y="88"/>
                      <a:pt x="240" y="104"/>
                    </a:cubicBezTo>
                    <a:cubicBezTo>
                      <a:pt x="232" y="120"/>
                      <a:pt x="152" y="112"/>
                      <a:pt x="144" y="104"/>
                    </a:cubicBezTo>
                    <a:cubicBezTo>
                      <a:pt x="136" y="96"/>
                      <a:pt x="184" y="56"/>
                      <a:pt x="192" y="56"/>
                    </a:cubicBezTo>
                    <a:cubicBezTo>
                      <a:pt x="200" y="56"/>
                      <a:pt x="196" y="80"/>
                      <a:pt x="192" y="104"/>
                    </a:cubicBezTo>
                  </a:path>
                </a:pathLst>
              </a:custGeom>
              <a:noFill/>
              <a:ln w="28575" cmpd="sng">
                <a:solidFill>
                  <a:srgbClr val="8E47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1" name="Freeform 74"/>
              <p:cNvSpPr>
                <a:spLocks/>
              </p:cNvSpPr>
              <p:nvPr/>
            </p:nvSpPr>
            <p:spPr bwMode="auto">
              <a:xfrm>
                <a:off x="4213" y="3700"/>
                <a:ext cx="308" cy="244"/>
              </a:xfrm>
              <a:custGeom>
                <a:avLst/>
                <a:gdLst>
                  <a:gd name="T0" fmla="*/ 308 w 308"/>
                  <a:gd name="T1" fmla="*/ 226 h 244"/>
                  <a:gd name="T2" fmla="*/ 243 w 308"/>
                  <a:gd name="T3" fmla="*/ 139 h 244"/>
                  <a:gd name="T4" fmla="*/ 254 w 308"/>
                  <a:gd name="T5" fmla="*/ 191 h 244"/>
                  <a:gd name="T6" fmla="*/ 195 w 308"/>
                  <a:gd name="T7" fmla="*/ 110 h 244"/>
                  <a:gd name="T8" fmla="*/ 188 w 308"/>
                  <a:gd name="T9" fmla="*/ 143 h 244"/>
                  <a:gd name="T10" fmla="*/ 125 w 308"/>
                  <a:gd name="T11" fmla="*/ 47 h 244"/>
                  <a:gd name="T12" fmla="*/ 38 w 308"/>
                  <a:gd name="T13" fmla="*/ 14 h 244"/>
                  <a:gd name="T14" fmla="*/ 144 w 308"/>
                  <a:gd name="T15" fmla="*/ 130 h 244"/>
                  <a:gd name="T16" fmla="*/ 95 w 308"/>
                  <a:gd name="T17" fmla="*/ 86 h 244"/>
                  <a:gd name="T18" fmla="*/ 4 w 308"/>
                  <a:gd name="T19" fmla="*/ 72 h 244"/>
                  <a:gd name="T20" fmla="*/ 124 w 308"/>
                  <a:gd name="T21" fmla="*/ 131 h 244"/>
                  <a:gd name="T22" fmla="*/ 71 w 308"/>
                  <a:gd name="T23" fmla="*/ 136 h 244"/>
                  <a:gd name="T24" fmla="*/ 165 w 308"/>
                  <a:gd name="T25" fmla="*/ 176 h 244"/>
                  <a:gd name="T26" fmla="*/ 128 w 308"/>
                  <a:gd name="T27" fmla="*/ 191 h 244"/>
                  <a:gd name="T28" fmla="*/ 212 w 308"/>
                  <a:gd name="T29" fmla="*/ 211 h 244"/>
                  <a:gd name="T30" fmla="*/ 173 w 308"/>
                  <a:gd name="T31" fmla="*/ 239 h 244"/>
                  <a:gd name="T32" fmla="*/ 257 w 308"/>
                  <a:gd name="T33" fmla="*/ 242 h 244"/>
                  <a:gd name="T34" fmla="*/ 308 w 308"/>
                  <a:gd name="T35" fmla="*/ 226 h 2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8"/>
                  <a:gd name="T55" fmla="*/ 0 h 244"/>
                  <a:gd name="T56" fmla="*/ 308 w 308"/>
                  <a:gd name="T57" fmla="*/ 244 h 2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8" h="244">
                    <a:moveTo>
                      <a:pt x="308" y="226"/>
                    </a:moveTo>
                    <a:cubicBezTo>
                      <a:pt x="306" y="210"/>
                      <a:pt x="252" y="145"/>
                      <a:pt x="243" y="139"/>
                    </a:cubicBezTo>
                    <a:cubicBezTo>
                      <a:pt x="234" y="133"/>
                      <a:pt x="262" y="196"/>
                      <a:pt x="254" y="191"/>
                    </a:cubicBezTo>
                    <a:cubicBezTo>
                      <a:pt x="246" y="186"/>
                      <a:pt x="206" y="118"/>
                      <a:pt x="195" y="110"/>
                    </a:cubicBezTo>
                    <a:cubicBezTo>
                      <a:pt x="184" y="102"/>
                      <a:pt x="200" y="154"/>
                      <a:pt x="188" y="143"/>
                    </a:cubicBezTo>
                    <a:cubicBezTo>
                      <a:pt x="176" y="132"/>
                      <a:pt x="150" y="68"/>
                      <a:pt x="125" y="47"/>
                    </a:cubicBezTo>
                    <a:cubicBezTo>
                      <a:pt x="100" y="26"/>
                      <a:pt x="35" y="0"/>
                      <a:pt x="38" y="14"/>
                    </a:cubicBezTo>
                    <a:cubicBezTo>
                      <a:pt x="41" y="28"/>
                      <a:pt x="135" y="118"/>
                      <a:pt x="144" y="130"/>
                    </a:cubicBezTo>
                    <a:cubicBezTo>
                      <a:pt x="153" y="142"/>
                      <a:pt x="118" y="96"/>
                      <a:pt x="95" y="86"/>
                    </a:cubicBezTo>
                    <a:cubicBezTo>
                      <a:pt x="70" y="75"/>
                      <a:pt x="0" y="65"/>
                      <a:pt x="4" y="72"/>
                    </a:cubicBezTo>
                    <a:cubicBezTo>
                      <a:pt x="9" y="80"/>
                      <a:pt x="112" y="121"/>
                      <a:pt x="124" y="131"/>
                    </a:cubicBezTo>
                    <a:cubicBezTo>
                      <a:pt x="134" y="143"/>
                      <a:pt x="65" y="128"/>
                      <a:pt x="71" y="136"/>
                    </a:cubicBezTo>
                    <a:cubicBezTo>
                      <a:pt x="77" y="143"/>
                      <a:pt x="155" y="167"/>
                      <a:pt x="165" y="176"/>
                    </a:cubicBezTo>
                    <a:cubicBezTo>
                      <a:pt x="175" y="185"/>
                      <a:pt x="120" y="185"/>
                      <a:pt x="128" y="191"/>
                    </a:cubicBezTo>
                    <a:cubicBezTo>
                      <a:pt x="136" y="197"/>
                      <a:pt x="205" y="203"/>
                      <a:pt x="212" y="211"/>
                    </a:cubicBezTo>
                    <a:cubicBezTo>
                      <a:pt x="219" y="219"/>
                      <a:pt x="166" y="234"/>
                      <a:pt x="173" y="239"/>
                    </a:cubicBezTo>
                    <a:cubicBezTo>
                      <a:pt x="180" y="244"/>
                      <a:pt x="235" y="244"/>
                      <a:pt x="257" y="242"/>
                    </a:cubicBezTo>
                    <a:cubicBezTo>
                      <a:pt x="279" y="240"/>
                      <a:pt x="298" y="229"/>
                      <a:pt x="308" y="226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059" name="Freeform 75"/>
            <p:cNvSpPr>
              <a:spLocks/>
            </p:cNvSpPr>
            <p:nvPr/>
          </p:nvSpPr>
          <p:spPr bwMode="auto">
            <a:xfrm>
              <a:off x="3640" y="1601"/>
              <a:ext cx="1511" cy="462"/>
            </a:xfrm>
            <a:custGeom>
              <a:avLst/>
              <a:gdLst>
                <a:gd name="T0" fmla="*/ 0 w 4729"/>
                <a:gd name="T1" fmla="*/ 0 h 1780"/>
                <a:gd name="T2" fmla="*/ 0 w 4729"/>
                <a:gd name="T3" fmla="*/ 0 h 1780"/>
                <a:gd name="T4" fmla="*/ 0 w 4729"/>
                <a:gd name="T5" fmla="*/ 0 h 1780"/>
                <a:gd name="T6" fmla="*/ 0 w 4729"/>
                <a:gd name="T7" fmla="*/ 0 h 1780"/>
                <a:gd name="T8" fmla="*/ 0 w 4729"/>
                <a:gd name="T9" fmla="*/ 0 h 1780"/>
                <a:gd name="T10" fmla="*/ 0 w 4729"/>
                <a:gd name="T11" fmla="*/ 0 h 1780"/>
                <a:gd name="T12" fmla="*/ 0 w 4729"/>
                <a:gd name="T13" fmla="*/ 0 h 1780"/>
                <a:gd name="T14" fmla="*/ 0 w 4729"/>
                <a:gd name="T15" fmla="*/ 0 h 1780"/>
                <a:gd name="T16" fmla="*/ 1 w 4729"/>
                <a:gd name="T17" fmla="*/ 0 h 1780"/>
                <a:gd name="T18" fmla="*/ 1 w 4729"/>
                <a:gd name="T19" fmla="*/ 0 h 1780"/>
                <a:gd name="T20" fmla="*/ 1 w 4729"/>
                <a:gd name="T21" fmla="*/ 0 h 1780"/>
                <a:gd name="T22" fmla="*/ 1 w 4729"/>
                <a:gd name="T23" fmla="*/ 1 h 1780"/>
                <a:gd name="T24" fmla="*/ 0 w 4729"/>
                <a:gd name="T25" fmla="*/ 1 h 1780"/>
                <a:gd name="T26" fmla="*/ 0 w 4729"/>
                <a:gd name="T27" fmla="*/ 1 h 1780"/>
                <a:gd name="T28" fmla="*/ 0 w 4729"/>
                <a:gd name="T29" fmla="*/ 1 h 1780"/>
                <a:gd name="T30" fmla="*/ 0 w 4729"/>
                <a:gd name="T31" fmla="*/ 1 h 1780"/>
                <a:gd name="T32" fmla="*/ 0 w 4729"/>
                <a:gd name="T33" fmla="*/ 1 h 1780"/>
                <a:gd name="T34" fmla="*/ 1 w 4729"/>
                <a:gd name="T35" fmla="*/ 1 h 1780"/>
                <a:gd name="T36" fmla="*/ 1 w 4729"/>
                <a:gd name="T37" fmla="*/ 1 h 1780"/>
                <a:gd name="T38" fmla="*/ 1 w 4729"/>
                <a:gd name="T39" fmla="*/ 1 h 1780"/>
                <a:gd name="T40" fmla="*/ 1 w 4729"/>
                <a:gd name="T41" fmla="*/ 0 h 1780"/>
                <a:gd name="T42" fmla="*/ 1 w 4729"/>
                <a:gd name="T43" fmla="*/ 0 h 1780"/>
                <a:gd name="T44" fmla="*/ 2 w 4729"/>
                <a:gd name="T45" fmla="*/ 0 h 1780"/>
                <a:gd name="T46" fmla="*/ 3 w 4729"/>
                <a:gd name="T47" fmla="*/ 1 h 1780"/>
                <a:gd name="T48" fmla="*/ 3 w 4729"/>
                <a:gd name="T49" fmla="*/ 0 h 1780"/>
                <a:gd name="T50" fmla="*/ 3 w 4729"/>
                <a:gd name="T51" fmla="*/ 1 h 1780"/>
                <a:gd name="T52" fmla="*/ 3 w 4729"/>
                <a:gd name="T53" fmla="*/ 1 h 1780"/>
                <a:gd name="T54" fmla="*/ 3 w 4729"/>
                <a:gd name="T55" fmla="*/ 1 h 1780"/>
                <a:gd name="T56" fmla="*/ 3 w 4729"/>
                <a:gd name="T57" fmla="*/ 1 h 1780"/>
                <a:gd name="T58" fmla="*/ 3 w 4729"/>
                <a:gd name="T59" fmla="*/ 1 h 1780"/>
                <a:gd name="T60" fmla="*/ 3 w 4729"/>
                <a:gd name="T61" fmla="*/ 1 h 1780"/>
                <a:gd name="T62" fmla="*/ 3 w 4729"/>
                <a:gd name="T63" fmla="*/ 1 h 1780"/>
                <a:gd name="T64" fmla="*/ 3 w 4729"/>
                <a:gd name="T65" fmla="*/ 1 h 1780"/>
                <a:gd name="T66" fmla="*/ 3 w 4729"/>
                <a:gd name="T67" fmla="*/ 1 h 1780"/>
                <a:gd name="T68" fmla="*/ 3 w 4729"/>
                <a:gd name="T69" fmla="*/ 1 h 1780"/>
                <a:gd name="T70" fmla="*/ 3 w 4729"/>
                <a:gd name="T71" fmla="*/ 0 h 1780"/>
                <a:gd name="T72" fmla="*/ 3 w 4729"/>
                <a:gd name="T73" fmla="*/ 0 h 1780"/>
                <a:gd name="T74" fmla="*/ 4 w 4729"/>
                <a:gd name="T75" fmla="*/ 0 h 1780"/>
                <a:gd name="T76" fmla="*/ 4 w 4729"/>
                <a:gd name="T77" fmla="*/ 0 h 1780"/>
                <a:gd name="T78" fmla="*/ 5 w 4729"/>
                <a:gd name="T79" fmla="*/ 0 h 1780"/>
                <a:gd name="T80" fmla="*/ 4 w 4729"/>
                <a:gd name="T81" fmla="*/ 0 h 1780"/>
                <a:gd name="T82" fmla="*/ 3 w 4729"/>
                <a:gd name="T83" fmla="*/ 0 h 1780"/>
                <a:gd name="T84" fmla="*/ 2 w 4729"/>
                <a:gd name="T85" fmla="*/ 0 h 1780"/>
                <a:gd name="T86" fmla="*/ 2 w 4729"/>
                <a:gd name="T87" fmla="*/ 0 h 1780"/>
                <a:gd name="T88" fmla="*/ 1 w 4729"/>
                <a:gd name="T89" fmla="*/ 0 h 1780"/>
                <a:gd name="T90" fmla="*/ 1 w 4729"/>
                <a:gd name="T91" fmla="*/ 0 h 1780"/>
                <a:gd name="T92" fmla="*/ 1 w 4729"/>
                <a:gd name="T93" fmla="*/ 0 h 1780"/>
                <a:gd name="T94" fmla="*/ 0 w 4729"/>
                <a:gd name="T95" fmla="*/ 0 h 1780"/>
                <a:gd name="T96" fmla="*/ 0 w 4729"/>
                <a:gd name="T97" fmla="*/ 0 h 1780"/>
                <a:gd name="T98" fmla="*/ 0 w 4729"/>
                <a:gd name="T99" fmla="*/ 0 h 17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29"/>
                <a:gd name="T151" fmla="*/ 0 h 1780"/>
                <a:gd name="T152" fmla="*/ 4729 w 4729"/>
                <a:gd name="T153" fmla="*/ 1780 h 178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29" h="1780">
                  <a:moveTo>
                    <a:pt x="234" y="149"/>
                  </a:moveTo>
                  <a:cubicBezTo>
                    <a:pt x="196" y="181"/>
                    <a:pt x="160" y="263"/>
                    <a:pt x="123" y="295"/>
                  </a:cubicBezTo>
                  <a:cubicBezTo>
                    <a:pt x="86" y="327"/>
                    <a:pt x="28" y="320"/>
                    <a:pt x="14" y="341"/>
                  </a:cubicBezTo>
                  <a:cubicBezTo>
                    <a:pt x="0" y="362"/>
                    <a:pt x="14" y="397"/>
                    <a:pt x="41" y="423"/>
                  </a:cubicBezTo>
                  <a:cubicBezTo>
                    <a:pt x="68" y="449"/>
                    <a:pt x="160" y="498"/>
                    <a:pt x="178" y="496"/>
                  </a:cubicBezTo>
                  <a:cubicBezTo>
                    <a:pt x="196" y="494"/>
                    <a:pt x="133" y="423"/>
                    <a:pt x="151" y="414"/>
                  </a:cubicBezTo>
                  <a:cubicBezTo>
                    <a:pt x="169" y="405"/>
                    <a:pt x="279" y="417"/>
                    <a:pt x="288" y="441"/>
                  </a:cubicBezTo>
                  <a:cubicBezTo>
                    <a:pt x="297" y="465"/>
                    <a:pt x="175" y="548"/>
                    <a:pt x="206" y="560"/>
                  </a:cubicBezTo>
                  <a:cubicBezTo>
                    <a:pt x="237" y="572"/>
                    <a:pt x="416" y="471"/>
                    <a:pt x="471" y="515"/>
                  </a:cubicBezTo>
                  <a:cubicBezTo>
                    <a:pt x="526" y="559"/>
                    <a:pt x="491" y="728"/>
                    <a:pt x="535" y="825"/>
                  </a:cubicBezTo>
                  <a:cubicBezTo>
                    <a:pt x="579" y="922"/>
                    <a:pt x="733" y="1015"/>
                    <a:pt x="736" y="1100"/>
                  </a:cubicBezTo>
                  <a:cubicBezTo>
                    <a:pt x="739" y="1185"/>
                    <a:pt x="625" y="1290"/>
                    <a:pt x="553" y="1337"/>
                  </a:cubicBezTo>
                  <a:cubicBezTo>
                    <a:pt x="481" y="1384"/>
                    <a:pt x="355" y="1349"/>
                    <a:pt x="306" y="1383"/>
                  </a:cubicBezTo>
                  <a:cubicBezTo>
                    <a:pt x="257" y="1417"/>
                    <a:pt x="254" y="1527"/>
                    <a:pt x="260" y="1539"/>
                  </a:cubicBezTo>
                  <a:cubicBezTo>
                    <a:pt x="266" y="1551"/>
                    <a:pt x="322" y="1449"/>
                    <a:pt x="343" y="1456"/>
                  </a:cubicBezTo>
                  <a:cubicBezTo>
                    <a:pt x="364" y="1463"/>
                    <a:pt x="374" y="1584"/>
                    <a:pt x="388" y="1584"/>
                  </a:cubicBezTo>
                  <a:cubicBezTo>
                    <a:pt x="402" y="1584"/>
                    <a:pt x="396" y="1465"/>
                    <a:pt x="425" y="1456"/>
                  </a:cubicBezTo>
                  <a:cubicBezTo>
                    <a:pt x="454" y="1447"/>
                    <a:pt x="542" y="1532"/>
                    <a:pt x="562" y="1529"/>
                  </a:cubicBezTo>
                  <a:cubicBezTo>
                    <a:pt x="582" y="1526"/>
                    <a:pt x="518" y="1461"/>
                    <a:pt x="544" y="1438"/>
                  </a:cubicBezTo>
                  <a:cubicBezTo>
                    <a:pt x="570" y="1415"/>
                    <a:pt x="642" y="1435"/>
                    <a:pt x="718" y="1392"/>
                  </a:cubicBezTo>
                  <a:cubicBezTo>
                    <a:pt x="794" y="1349"/>
                    <a:pt x="908" y="1215"/>
                    <a:pt x="1002" y="1182"/>
                  </a:cubicBezTo>
                  <a:cubicBezTo>
                    <a:pt x="1096" y="1149"/>
                    <a:pt x="1153" y="1198"/>
                    <a:pt x="1285" y="1191"/>
                  </a:cubicBezTo>
                  <a:cubicBezTo>
                    <a:pt x="1417" y="1184"/>
                    <a:pt x="1634" y="1128"/>
                    <a:pt x="1797" y="1137"/>
                  </a:cubicBezTo>
                  <a:cubicBezTo>
                    <a:pt x="1960" y="1146"/>
                    <a:pt x="2140" y="1237"/>
                    <a:pt x="2263" y="1246"/>
                  </a:cubicBezTo>
                  <a:cubicBezTo>
                    <a:pt x="2386" y="1255"/>
                    <a:pt x="2454" y="1183"/>
                    <a:pt x="2538" y="1191"/>
                  </a:cubicBezTo>
                  <a:cubicBezTo>
                    <a:pt x="2622" y="1199"/>
                    <a:pt x="2780" y="1248"/>
                    <a:pt x="2766" y="1292"/>
                  </a:cubicBezTo>
                  <a:cubicBezTo>
                    <a:pt x="2752" y="1336"/>
                    <a:pt x="2534" y="1407"/>
                    <a:pt x="2455" y="1456"/>
                  </a:cubicBezTo>
                  <a:cubicBezTo>
                    <a:pt x="2376" y="1505"/>
                    <a:pt x="2309" y="1532"/>
                    <a:pt x="2291" y="1585"/>
                  </a:cubicBezTo>
                  <a:cubicBezTo>
                    <a:pt x="2273" y="1638"/>
                    <a:pt x="2335" y="1772"/>
                    <a:pt x="2345" y="1776"/>
                  </a:cubicBezTo>
                  <a:cubicBezTo>
                    <a:pt x="2355" y="1780"/>
                    <a:pt x="2334" y="1618"/>
                    <a:pt x="2354" y="1612"/>
                  </a:cubicBezTo>
                  <a:cubicBezTo>
                    <a:pt x="2374" y="1606"/>
                    <a:pt x="2450" y="1746"/>
                    <a:pt x="2464" y="1740"/>
                  </a:cubicBezTo>
                  <a:cubicBezTo>
                    <a:pt x="2478" y="1734"/>
                    <a:pt x="2415" y="1586"/>
                    <a:pt x="2436" y="1575"/>
                  </a:cubicBezTo>
                  <a:cubicBezTo>
                    <a:pt x="2457" y="1564"/>
                    <a:pt x="2574" y="1682"/>
                    <a:pt x="2592" y="1676"/>
                  </a:cubicBezTo>
                  <a:cubicBezTo>
                    <a:pt x="2610" y="1670"/>
                    <a:pt x="2470" y="1595"/>
                    <a:pt x="2546" y="1539"/>
                  </a:cubicBezTo>
                  <a:cubicBezTo>
                    <a:pt x="2622" y="1483"/>
                    <a:pt x="3002" y="1410"/>
                    <a:pt x="3049" y="1337"/>
                  </a:cubicBezTo>
                  <a:cubicBezTo>
                    <a:pt x="3096" y="1264"/>
                    <a:pt x="2886" y="1158"/>
                    <a:pt x="2830" y="1100"/>
                  </a:cubicBezTo>
                  <a:cubicBezTo>
                    <a:pt x="2774" y="1042"/>
                    <a:pt x="2617" y="999"/>
                    <a:pt x="2711" y="990"/>
                  </a:cubicBezTo>
                  <a:cubicBezTo>
                    <a:pt x="2805" y="981"/>
                    <a:pt x="3159" y="1033"/>
                    <a:pt x="3397" y="1045"/>
                  </a:cubicBezTo>
                  <a:cubicBezTo>
                    <a:pt x="3635" y="1057"/>
                    <a:pt x="3922" y="1126"/>
                    <a:pt x="4137" y="1063"/>
                  </a:cubicBezTo>
                  <a:cubicBezTo>
                    <a:pt x="4352" y="1000"/>
                    <a:pt x="4729" y="697"/>
                    <a:pt x="4686" y="670"/>
                  </a:cubicBezTo>
                  <a:cubicBezTo>
                    <a:pt x="4643" y="643"/>
                    <a:pt x="4214" y="879"/>
                    <a:pt x="3882" y="899"/>
                  </a:cubicBezTo>
                  <a:cubicBezTo>
                    <a:pt x="3550" y="919"/>
                    <a:pt x="2980" y="816"/>
                    <a:pt x="2692" y="789"/>
                  </a:cubicBezTo>
                  <a:cubicBezTo>
                    <a:pt x="2404" y="762"/>
                    <a:pt x="2317" y="740"/>
                    <a:pt x="2153" y="734"/>
                  </a:cubicBezTo>
                  <a:cubicBezTo>
                    <a:pt x="1989" y="728"/>
                    <a:pt x="1886" y="789"/>
                    <a:pt x="1706" y="753"/>
                  </a:cubicBezTo>
                  <a:cubicBezTo>
                    <a:pt x="1526" y="717"/>
                    <a:pt x="1225" y="581"/>
                    <a:pt x="1074" y="515"/>
                  </a:cubicBezTo>
                  <a:cubicBezTo>
                    <a:pt x="923" y="449"/>
                    <a:pt x="884" y="431"/>
                    <a:pt x="800" y="359"/>
                  </a:cubicBezTo>
                  <a:cubicBezTo>
                    <a:pt x="716" y="287"/>
                    <a:pt x="656" y="144"/>
                    <a:pt x="571" y="85"/>
                  </a:cubicBezTo>
                  <a:cubicBezTo>
                    <a:pt x="486" y="26"/>
                    <a:pt x="324" y="0"/>
                    <a:pt x="288" y="3"/>
                  </a:cubicBezTo>
                  <a:cubicBezTo>
                    <a:pt x="252" y="6"/>
                    <a:pt x="361" y="79"/>
                    <a:pt x="352" y="103"/>
                  </a:cubicBezTo>
                  <a:cubicBezTo>
                    <a:pt x="343" y="127"/>
                    <a:pt x="272" y="117"/>
                    <a:pt x="234" y="149"/>
                  </a:cubicBezTo>
                  <a:close/>
                </a:path>
              </a:pathLst>
            </a:cu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76"/>
            <p:cNvGrpSpPr>
              <a:grpSpLocks/>
            </p:cNvGrpSpPr>
            <p:nvPr/>
          </p:nvGrpSpPr>
          <p:grpSpPr bwMode="auto">
            <a:xfrm>
              <a:off x="3628" y="2707"/>
              <a:ext cx="532" cy="427"/>
              <a:chOff x="3448" y="2329"/>
              <a:chExt cx="532" cy="427"/>
            </a:xfrm>
          </p:grpSpPr>
          <p:grpSp>
            <p:nvGrpSpPr>
              <p:cNvPr id="11" name="Group 77"/>
              <p:cNvGrpSpPr>
                <a:grpSpLocks/>
              </p:cNvGrpSpPr>
              <p:nvPr/>
            </p:nvGrpSpPr>
            <p:grpSpPr bwMode="auto">
              <a:xfrm>
                <a:off x="3448" y="2329"/>
                <a:ext cx="317" cy="230"/>
                <a:chOff x="576" y="912"/>
                <a:chExt cx="816" cy="528"/>
              </a:xfrm>
            </p:grpSpPr>
            <p:grpSp>
              <p:nvGrpSpPr>
                <p:cNvPr id="12" name="Group 78"/>
                <p:cNvGrpSpPr>
                  <a:grpSpLocks/>
                </p:cNvGrpSpPr>
                <p:nvPr/>
              </p:nvGrpSpPr>
              <p:grpSpPr bwMode="auto">
                <a:xfrm>
                  <a:off x="1063" y="1148"/>
                  <a:ext cx="255" cy="276"/>
                  <a:chOff x="3216" y="1680"/>
                  <a:chExt cx="720" cy="720"/>
                </a:xfrm>
              </p:grpSpPr>
              <p:sp>
                <p:nvSpPr>
                  <p:cNvPr id="44106" name="Freeform 79"/>
                  <p:cNvSpPr>
                    <a:spLocks/>
                  </p:cNvSpPr>
                  <p:nvPr/>
                </p:nvSpPr>
                <p:spPr bwMode="auto">
                  <a:xfrm rot="-353061">
                    <a:off x="3312" y="1680"/>
                    <a:ext cx="624" cy="720"/>
                  </a:xfrm>
                  <a:custGeom>
                    <a:avLst/>
                    <a:gdLst>
                      <a:gd name="T0" fmla="*/ 624 w 624"/>
                      <a:gd name="T1" fmla="*/ 0 h 672"/>
                      <a:gd name="T2" fmla="*/ 432 w 624"/>
                      <a:gd name="T3" fmla="*/ 580 h 672"/>
                      <a:gd name="T4" fmla="*/ 192 w 624"/>
                      <a:gd name="T5" fmla="*/ 654 h 672"/>
                      <a:gd name="T6" fmla="*/ 0 w 624"/>
                      <a:gd name="T7" fmla="*/ 1016 h 67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24"/>
                      <a:gd name="T13" fmla="*/ 0 h 672"/>
                      <a:gd name="T14" fmla="*/ 624 w 624"/>
                      <a:gd name="T15" fmla="*/ 672 h 67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24" h="672">
                        <a:moveTo>
                          <a:pt x="624" y="0"/>
                        </a:moveTo>
                        <a:cubicBezTo>
                          <a:pt x="564" y="156"/>
                          <a:pt x="504" y="312"/>
                          <a:pt x="432" y="384"/>
                        </a:cubicBezTo>
                        <a:cubicBezTo>
                          <a:pt x="360" y="456"/>
                          <a:pt x="264" y="384"/>
                          <a:pt x="192" y="432"/>
                        </a:cubicBezTo>
                        <a:cubicBezTo>
                          <a:pt x="120" y="480"/>
                          <a:pt x="32" y="632"/>
                          <a:pt x="0" y="672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107" name="Freeform 80"/>
                  <p:cNvSpPr>
                    <a:spLocks/>
                  </p:cNvSpPr>
                  <p:nvPr/>
                </p:nvSpPr>
                <p:spPr bwMode="auto">
                  <a:xfrm>
                    <a:off x="3216" y="1680"/>
                    <a:ext cx="624" cy="672"/>
                  </a:xfrm>
                  <a:custGeom>
                    <a:avLst/>
                    <a:gdLst>
                      <a:gd name="T0" fmla="*/ 624 w 624"/>
                      <a:gd name="T1" fmla="*/ 0 h 672"/>
                      <a:gd name="T2" fmla="*/ 432 w 624"/>
                      <a:gd name="T3" fmla="*/ 384 h 672"/>
                      <a:gd name="T4" fmla="*/ 192 w 624"/>
                      <a:gd name="T5" fmla="*/ 432 h 672"/>
                      <a:gd name="T6" fmla="*/ 0 w 624"/>
                      <a:gd name="T7" fmla="*/ 672 h 67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24"/>
                      <a:gd name="T13" fmla="*/ 0 h 672"/>
                      <a:gd name="T14" fmla="*/ 624 w 624"/>
                      <a:gd name="T15" fmla="*/ 672 h 67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24" h="672">
                        <a:moveTo>
                          <a:pt x="624" y="0"/>
                        </a:moveTo>
                        <a:cubicBezTo>
                          <a:pt x="564" y="156"/>
                          <a:pt x="504" y="312"/>
                          <a:pt x="432" y="384"/>
                        </a:cubicBezTo>
                        <a:cubicBezTo>
                          <a:pt x="360" y="456"/>
                          <a:pt x="264" y="384"/>
                          <a:pt x="192" y="432"/>
                        </a:cubicBezTo>
                        <a:cubicBezTo>
                          <a:pt x="120" y="480"/>
                          <a:pt x="32" y="632"/>
                          <a:pt x="0" y="672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81"/>
                <p:cNvGrpSpPr>
                  <a:grpSpLocks/>
                </p:cNvGrpSpPr>
                <p:nvPr/>
              </p:nvGrpSpPr>
              <p:grpSpPr bwMode="auto">
                <a:xfrm>
                  <a:off x="638" y="1129"/>
                  <a:ext cx="578" cy="221"/>
                  <a:chOff x="3216" y="1680"/>
                  <a:chExt cx="720" cy="720"/>
                </a:xfrm>
              </p:grpSpPr>
              <p:sp>
                <p:nvSpPr>
                  <p:cNvPr id="44104" name="Freeform 82"/>
                  <p:cNvSpPr>
                    <a:spLocks/>
                  </p:cNvSpPr>
                  <p:nvPr/>
                </p:nvSpPr>
                <p:spPr bwMode="auto">
                  <a:xfrm rot="-353061">
                    <a:off x="3312" y="1680"/>
                    <a:ext cx="624" cy="720"/>
                  </a:xfrm>
                  <a:custGeom>
                    <a:avLst/>
                    <a:gdLst>
                      <a:gd name="T0" fmla="*/ 624 w 624"/>
                      <a:gd name="T1" fmla="*/ 0 h 672"/>
                      <a:gd name="T2" fmla="*/ 432 w 624"/>
                      <a:gd name="T3" fmla="*/ 580 h 672"/>
                      <a:gd name="T4" fmla="*/ 192 w 624"/>
                      <a:gd name="T5" fmla="*/ 654 h 672"/>
                      <a:gd name="T6" fmla="*/ 0 w 624"/>
                      <a:gd name="T7" fmla="*/ 1016 h 67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24"/>
                      <a:gd name="T13" fmla="*/ 0 h 672"/>
                      <a:gd name="T14" fmla="*/ 624 w 624"/>
                      <a:gd name="T15" fmla="*/ 672 h 67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24" h="672">
                        <a:moveTo>
                          <a:pt x="624" y="0"/>
                        </a:moveTo>
                        <a:cubicBezTo>
                          <a:pt x="564" y="156"/>
                          <a:pt x="504" y="312"/>
                          <a:pt x="432" y="384"/>
                        </a:cubicBezTo>
                        <a:cubicBezTo>
                          <a:pt x="360" y="456"/>
                          <a:pt x="264" y="384"/>
                          <a:pt x="192" y="432"/>
                        </a:cubicBezTo>
                        <a:cubicBezTo>
                          <a:pt x="120" y="480"/>
                          <a:pt x="32" y="632"/>
                          <a:pt x="0" y="672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105" name="Freeform 83"/>
                  <p:cNvSpPr>
                    <a:spLocks/>
                  </p:cNvSpPr>
                  <p:nvPr/>
                </p:nvSpPr>
                <p:spPr bwMode="auto">
                  <a:xfrm>
                    <a:off x="3216" y="1680"/>
                    <a:ext cx="624" cy="672"/>
                  </a:xfrm>
                  <a:custGeom>
                    <a:avLst/>
                    <a:gdLst>
                      <a:gd name="T0" fmla="*/ 624 w 624"/>
                      <a:gd name="T1" fmla="*/ 0 h 672"/>
                      <a:gd name="T2" fmla="*/ 432 w 624"/>
                      <a:gd name="T3" fmla="*/ 384 h 672"/>
                      <a:gd name="T4" fmla="*/ 192 w 624"/>
                      <a:gd name="T5" fmla="*/ 432 h 672"/>
                      <a:gd name="T6" fmla="*/ 0 w 624"/>
                      <a:gd name="T7" fmla="*/ 672 h 67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24"/>
                      <a:gd name="T13" fmla="*/ 0 h 672"/>
                      <a:gd name="T14" fmla="*/ 624 w 624"/>
                      <a:gd name="T15" fmla="*/ 672 h 67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24" h="672">
                        <a:moveTo>
                          <a:pt x="624" y="0"/>
                        </a:moveTo>
                        <a:cubicBezTo>
                          <a:pt x="564" y="156"/>
                          <a:pt x="504" y="312"/>
                          <a:pt x="432" y="384"/>
                        </a:cubicBezTo>
                        <a:cubicBezTo>
                          <a:pt x="360" y="456"/>
                          <a:pt x="264" y="384"/>
                          <a:pt x="192" y="432"/>
                        </a:cubicBezTo>
                        <a:cubicBezTo>
                          <a:pt x="120" y="480"/>
                          <a:pt x="32" y="632"/>
                          <a:pt x="0" y="672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84"/>
                <p:cNvGrpSpPr>
                  <a:grpSpLocks/>
                </p:cNvGrpSpPr>
                <p:nvPr/>
              </p:nvGrpSpPr>
              <p:grpSpPr bwMode="auto">
                <a:xfrm rot="837551">
                  <a:off x="906" y="1092"/>
                  <a:ext cx="351" cy="348"/>
                  <a:chOff x="3216" y="1680"/>
                  <a:chExt cx="720" cy="720"/>
                </a:xfrm>
              </p:grpSpPr>
              <p:sp>
                <p:nvSpPr>
                  <p:cNvPr id="44102" name="Freeform 85"/>
                  <p:cNvSpPr>
                    <a:spLocks/>
                  </p:cNvSpPr>
                  <p:nvPr/>
                </p:nvSpPr>
                <p:spPr bwMode="auto">
                  <a:xfrm rot="-353061">
                    <a:off x="3312" y="1680"/>
                    <a:ext cx="624" cy="720"/>
                  </a:xfrm>
                  <a:custGeom>
                    <a:avLst/>
                    <a:gdLst>
                      <a:gd name="T0" fmla="*/ 624 w 624"/>
                      <a:gd name="T1" fmla="*/ 0 h 672"/>
                      <a:gd name="T2" fmla="*/ 432 w 624"/>
                      <a:gd name="T3" fmla="*/ 580 h 672"/>
                      <a:gd name="T4" fmla="*/ 192 w 624"/>
                      <a:gd name="T5" fmla="*/ 654 h 672"/>
                      <a:gd name="T6" fmla="*/ 0 w 624"/>
                      <a:gd name="T7" fmla="*/ 1016 h 67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24"/>
                      <a:gd name="T13" fmla="*/ 0 h 672"/>
                      <a:gd name="T14" fmla="*/ 624 w 624"/>
                      <a:gd name="T15" fmla="*/ 672 h 67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24" h="672">
                        <a:moveTo>
                          <a:pt x="624" y="0"/>
                        </a:moveTo>
                        <a:cubicBezTo>
                          <a:pt x="564" y="156"/>
                          <a:pt x="504" y="312"/>
                          <a:pt x="432" y="384"/>
                        </a:cubicBezTo>
                        <a:cubicBezTo>
                          <a:pt x="360" y="456"/>
                          <a:pt x="264" y="384"/>
                          <a:pt x="192" y="432"/>
                        </a:cubicBezTo>
                        <a:cubicBezTo>
                          <a:pt x="120" y="480"/>
                          <a:pt x="32" y="632"/>
                          <a:pt x="0" y="672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103" name="Freeform 86"/>
                  <p:cNvSpPr>
                    <a:spLocks/>
                  </p:cNvSpPr>
                  <p:nvPr/>
                </p:nvSpPr>
                <p:spPr bwMode="auto">
                  <a:xfrm>
                    <a:off x="3216" y="1680"/>
                    <a:ext cx="624" cy="672"/>
                  </a:xfrm>
                  <a:custGeom>
                    <a:avLst/>
                    <a:gdLst>
                      <a:gd name="T0" fmla="*/ 624 w 624"/>
                      <a:gd name="T1" fmla="*/ 0 h 672"/>
                      <a:gd name="T2" fmla="*/ 432 w 624"/>
                      <a:gd name="T3" fmla="*/ 384 h 672"/>
                      <a:gd name="T4" fmla="*/ 192 w 624"/>
                      <a:gd name="T5" fmla="*/ 432 h 672"/>
                      <a:gd name="T6" fmla="*/ 0 w 624"/>
                      <a:gd name="T7" fmla="*/ 672 h 67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24"/>
                      <a:gd name="T13" fmla="*/ 0 h 672"/>
                      <a:gd name="T14" fmla="*/ 624 w 624"/>
                      <a:gd name="T15" fmla="*/ 672 h 67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24" h="672">
                        <a:moveTo>
                          <a:pt x="624" y="0"/>
                        </a:moveTo>
                        <a:cubicBezTo>
                          <a:pt x="564" y="156"/>
                          <a:pt x="504" y="312"/>
                          <a:pt x="432" y="384"/>
                        </a:cubicBezTo>
                        <a:cubicBezTo>
                          <a:pt x="360" y="456"/>
                          <a:pt x="264" y="384"/>
                          <a:pt x="192" y="432"/>
                        </a:cubicBezTo>
                        <a:cubicBezTo>
                          <a:pt x="120" y="480"/>
                          <a:pt x="32" y="632"/>
                          <a:pt x="0" y="672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4099" name="Freeform 87"/>
                <p:cNvSpPr>
                  <a:spLocks/>
                </p:cNvSpPr>
                <p:nvPr/>
              </p:nvSpPr>
              <p:spPr bwMode="auto">
                <a:xfrm>
                  <a:off x="1352" y="1148"/>
                  <a:ext cx="20" cy="129"/>
                </a:xfrm>
                <a:custGeom>
                  <a:avLst/>
                  <a:gdLst>
                    <a:gd name="T0" fmla="*/ 0 w 56"/>
                    <a:gd name="T1" fmla="*/ 0 h 336"/>
                    <a:gd name="T2" fmla="*/ 0 w 56"/>
                    <a:gd name="T3" fmla="*/ 1 h 336"/>
                    <a:gd name="T4" fmla="*/ 0 w 56"/>
                    <a:gd name="T5" fmla="*/ 1 h 336"/>
                    <a:gd name="T6" fmla="*/ 0 60000 65536"/>
                    <a:gd name="T7" fmla="*/ 0 60000 65536"/>
                    <a:gd name="T8" fmla="*/ 0 60000 65536"/>
                    <a:gd name="T9" fmla="*/ 0 w 56"/>
                    <a:gd name="T10" fmla="*/ 0 h 336"/>
                    <a:gd name="T11" fmla="*/ 56 w 56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6" h="336">
                      <a:moveTo>
                        <a:pt x="48" y="0"/>
                      </a:moveTo>
                      <a:cubicBezTo>
                        <a:pt x="52" y="68"/>
                        <a:pt x="56" y="136"/>
                        <a:pt x="48" y="192"/>
                      </a:cubicBezTo>
                      <a:cubicBezTo>
                        <a:pt x="40" y="248"/>
                        <a:pt x="8" y="312"/>
                        <a:pt x="0" y="3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00" name="Freeform 88"/>
                <p:cNvSpPr>
                  <a:spLocks/>
                </p:cNvSpPr>
                <p:nvPr/>
              </p:nvSpPr>
              <p:spPr bwMode="auto">
                <a:xfrm rot="811829">
                  <a:off x="1320" y="1129"/>
                  <a:ext cx="32" cy="129"/>
                </a:xfrm>
                <a:custGeom>
                  <a:avLst/>
                  <a:gdLst>
                    <a:gd name="T0" fmla="*/ 2 w 56"/>
                    <a:gd name="T1" fmla="*/ 0 h 336"/>
                    <a:gd name="T2" fmla="*/ 2 w 56"/>
                    <a:gd name="T3" fmla="*/ 1 h 336"/>
                    <a:gd name="T4" fmla="*/ 0 w 56"/>
                    <a:gd name="T5" fmla="*/ 1 h 336"/>
                    <a:gd name="T6" fmla="*/ 0 60000 65536"/>
                    <a:gd name="T7" fmla="*/ 0 60000 65536"/>
                    <a:gd name="T8" fmla="*/ 0 60000 65536"/>
                    <a:gd name="T9" fmla="*/ 0 w 56"/>
                    <a:gd name="T10" fmla="*/ 0 h 336"/>
                    <a:gd name="T11" fmla="*/ 56 w 56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6" h="336">
                      <a:moveTo>
                        <a:pt x="48" y="0"/>
                      </a:moveTo>
                      <a:cubicBezTo>
                        <a:pt x="52" y="68"/>
                        <a:pt x="56" y="136"/>
                        <a:pt x="48" y="192"/>
                      </a:cubicBezTo>
                      <a:cubicBezTo>
                        <a:pt x="40" y="248"/>
                        <a:pt x="8" y="312"/>
                        <a:pt x="0" y="3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01" name="Freeform 89"/>
                <p:cNvSpPr>
                  <a:spLocks/>
                </p:cNvSpPr>
                <p:nvPr/>
              </p:nvSpPr>
              <p:spPr bwMode="auto">
                <a:xfrm>
                  <a:off x="576" y="912"/>
                  <a:ext cx="816" cy="300"/>
                </a:xfrm>
                <a:custGeom>
                  <a:avLst/>
                  <a:gdLst>
                    <a:gd name="T0" fmla="*/ 4 w 2304"/>
                    <a:gd name="T1" fmla="*/ 2 h 784"/>
                    <a:gd name="T2" fmla="*/ 5 w 2304"/>
                    <a:gd name="T3" fmla="*/ 2 h 784"/>
                    <a:gd name="T4" fmla="*/ 4 w 2304"/>
                    <a:gd name="T5" fmla="*/ 1 h 784"/>
                    <a:gd name="T6" fmla="*/ 4 w 2304"/>
                    <a:gd name="T7" fmla="*/ 1 h 784"/>
                    <a:gd name="T8" fmla="*/ 4 w 2304"/>
                    <a:gd name="T9" fmla="*/ 1 h 784"/>
                    <a:gd name="T10" fmla="*/ 4 w 2304"/>
                    <a:gd name="T11" fmla="*/ 1 h 784"/>
                    <a:gd name="T12" fmla="*/ 4 w 2304"/>
                    <a:gd name="T13" fmla="*/ 1 h 784"/>
                    <a:gd name="T14" fmla="*/ 3 w 2304"/>
                    <a:gd name="T15" fmla="*/ 1 h 784"/>
                    <a:gd name="T16" fmla="*/ 2 w 2304"/>
                    <a:gd name="T17" fmla="*/ 0 h 784"/>
                    <a:gd name="T18" fmla="*/ 1 w 2304"/>
                    <a:gd name="T19" fmla="*/ 0 h 784"/>
                    <a:gd name="T20" fmla="*/ 0 w 2304"/>
                    <a:gd name="T21" fmla="*/ 1 h 784"/>
                    <a:gd name="T22" fmla="*/ 0 w 2304"/>
                    <a:gd name="T23" fmla="*/ 1 h 784"/>
                    <a:gd name="T24" fmla="*/ 1 w 2304"/>
                    <a:gd name="T25" fmla="*/ 2 h 784"/>
                    <a:gd name="T26" fmla="*/ 1 w 2304"/>
                    <a:gd name="T27" fmla="*/ 2 h 784"/>
                    <a:gd name="T28" fmla="*/ 2 w 2304"/>
                    <a:gd name="T29" fmla="*/ 2 h 784"/>
                    <a:gd name="T30" fmla="*/ 3 w 2304"/>
                    <a:gd name="T31" fmla="*/ 2 h 784"/>
                    <a:gd name="T32" fmla="*/ 4 w 2304"/>
                    <a:gd name="T33" fmla="*/ 2 h 784"/>
                    <a:gd name="T34" fmla="*/ 4 w 2304"/>
                    <a:gd name="T35" fmla="*/ 2 h 784"/>
                    <a:gd name="T36" fmla="*/ 4 w 2304"/>
                    <a:gd name="T37" fmla="*/ 2 h 78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304"/>
                    <a:gd name="T58" fmla="*/ 0 h 784"/>
                    <a:gd name="T59" fmla="*/ 2304 w 2304"/>
                    <a:gd name="T60" fmla="*/ 784 h 78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304" h="784">
                      <a:moveTo>
                        <a:pt x="2240" y="616"/>
                      </a:moveTo>
                      <a:cubicBezTo>
                        <a:pt x="2280" y="584"/>
                        <a:pt x="2288" y="600"/>
                        <a:pt x="2288" y="568"/>
                      </a:cubicBezTo>
                      <a:cubicBezTo>
                        <a:pt x="2288" y="536"/>
                        <a:pt x="2304" y="472"/>
                        <a:pt x="2240" y="424"/>
                      </a:cubicBezTo>
                      <a:cubicBezTo>
                        <a:pt x="2176" y="376"/>
                        <a:pt x="1960" y="296"/>
                        <a:pt x="1904" y="280"/>
                      </a:cubicBezTo>
                      <a:cubicBezTo>
                        <a:pt x="1848" y="264"/>
                        <a:pt x="1936" y="336"/>
                        <a:pt x="1904" y="328"/>
                      </a:cubicBezTo>
                      <a:cubicBezTo>
                        <a:pt x="1872" y="320"/>
                        <a:pt x="1736" y="232"/>
                        <a:pt x="1712" y="232"/>
                      </a:cubicBezTo>
                      <a:cubicBezTo>
                        <a:pt x="1688" y="232"/>
                        <a:pt x="1800" y="336"/>
                        <a:pt x="1760" y="328"/>
                      </a:cubicBezTo>
                      <a:cubicBezTo>
                        <a:pt x="1720" y="320"/>
                        <a:pt x="1600" y="232"/>
                        <a:pt x="1472" y="184"/>
                      </a:cubicBezTo>
                      <a:cubicBezTo>
                        <a:pt x="1344" y="136"/>
                        <a:pt x="1160" y="64"/>
                        <a:pt x="992" y="40"/>
                      </a:cubicBezTo>
                      <a:cubicBezTo>
                        <a:pt x="824" y="16"/>
                        <a:pt x="600" y="0"/>
                        <a:pt x="464" y="40"/>
                      </a:cubicBezTo>
                      <a:cubicBezTo>
                        <a:pt x="328" y="80"/>
                        <a:pt x="248" y="224"/>
                        <a:pt x="176" y="280"/>
                      </a:cubicBezTo>
                      <a:cubicBezTo>
                        <a:pt x="104" y="336"/>
                        <a:pt x="0" y="320"/>
                        <a:pt x="32" y="376"/>
                      </a:cubicBezTo>
                      <a:cubicBezTo>
                        <a:pt x="64" y="432"/>
                        <a:pt x="248" y="552"/>
                        <a:pt x="368" y="616"/>
                      </a:cubicBezTo>
                      <a:cubicBezTo>
                        <a:pt x="488" y="680"/>
                        <a:pt x="624" y="736"/>
                        <a:pt x="752" y="760"/>
                      </a:cubicBezTo>
                      <a:cubicBezTo>
                        <a:pt x="880" y="784"/>
                        <a:pt x="1024" y="768"/>
                        <a:pt x="1136" y="760"/>
                      </a:cubicBezTo>
                      <a:cubicBezTo>
                        <a:pt x="1248" y="752"/>
                        <a:pt x="1312" y="728"/>
                        <a:pt x="1424" y="712"/>
                      </a:cubicBezTo>
                      <a:cubicBezTo>
                        <a:pt x="1536" y="696"/>
                        <a:pt x="1704" y="656"/>
                        <a:pt x="1808" y="664"/>
                      </a:cubicBezTo>
                      <a:cubicBezTo>
                        <a:pt x="1912" y="672"/>
                        <a:pt x="1976" y="768"/>
                        <a:pt x="2048" y="760"/>
                      </a:cubicBezTo>
                      <a:cubicBezTo>
                        <a:pt x="2120" y="752"/>
                        <a:pt x="2200" y="648"/>
                        <a:pt x="2240" y="616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90"/>
              <p:cNvGrpSpPr>
                <a:grpSpLocks/>
              </p:cNvGrpSpPr>
              <p:nvPr/>
            </p:nvGrpSpPr>
            <p:grpSpPr bwMode="auto">
              <a:xfrm>
                <a:off x="3663" y="2526"/>
                <a:ext cx="317" cy="230"/>
                <a:chOff x="4312" y="2745"/>
                <a:chExt cx="317" cy="230"/>
              </a:xfrm>
            </p:grpSpPr>
            <p:grpSp>
              <p:nvGrpSpPr>
                <p:cNvPr id="16" name="Group 91"/>
                <p:cNvGrpSpPr>
                  <a:grpSpLocks/>
                </p:cNvGrpSpPr>
                <p:nvPr/>
              </p:nvGrpSpPr>
              <p:grpSpPr bwMode="auto">
                <a:xfrm>
                  <a:off x="4501" y="2848"/>
                  <a:ext cx="99" cy="120"/>
                  <a:chOff x="3216" y="1680"/>
                  <a:chExt cx="720" cy="720"/>
                </a:xfrm>
              </p:grpSpPr>
              <p:sp>
                <p:nvSpPr>
                  <p:cNvPr id="44094" name="Freeform 92"/>
                  <p:cNvSpPr>
                    <a:spLocks/>
                  </p:cNvSpPr>
                  <p:nvPr/>
                </p:nvSpPr>
                <p:spPr bwMode="auto">
                  <a:xfrm rot="-353061">
                    <a:off x="3312" y="1680"/>
                    <a:ext cx="624" cy="720"/>
                  </a:xfrm>
                  <a:custGeom>
                    <a:avLst/>
                    <a:gdLst>
                      <a:gd name="T0" fmla="*/ 624 w 624"/>
                      <a:gd name="T1" fmla="*/ 0 h 672"/>
                      <a:gd name="T2" fmla="*/ 432 w 624"/>
                      <a:gd name="T3" fmla="*/ 580 h 672"/>
                      <a:gd name="T4" fmla="*/ 192 w 624"/>
                      <a:gd name="T5" fmla="*/ 654 h 672"/>
                      <a:gd name="T6" fmla="*/ 0 w 624"/>
                      <a:gd name="T7" fmla="*/ 1016 h 67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24"/>
                      <a:gd name="T13" fmla="*/ 0 h 672"/>
                      <a:gd name="T14" fmla="*/ 624 w 624"/>
                      <a:gd name="T15" fmla="*/ 672 h 67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24" h="672">
                        <a:moveTo>
                          <a:pt x="624" y="0"/>
                        </a:moveTo>
                        <a:cubicBezTo>
                          <a:pt x="564" y="156"/>
                          <a:pt x="504" y="312"/>
                          <a:pt x="432" y="384"/>
                        </a:cubicBezTo>
                        <a:cubicBezTo>
                          <a:pt x="360" y="456"/>
                          <a:pt x="264" y="384"/>
                          <a:pt x="192" y="432"/>
                        </a:cubicBezTo>
                        <a:cubicBezTo>
                          <a:pt x="120" y="480"/>
                          <a:pt x="32" y="632"/>
                          <a:pt x="0" y="672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095" name="Freeform 93"/>
                  <p:cNvSpPr>
                    <a:spLocks/>
                  </p:cNvSpPr>
                  <p:nvPr/>
                </p:nvSpPr>
                <p:spPr bwMode="auto">
                  <a:xfrm>
                    <a:off x="3216" y="1680"/>
                    <a:ext cx="624" cy="672"/>
                  </a:xfrm>
                  <a:custGeom>
                    <a:avLst/>
                    <a:gdLst>
                      <a:gd name="T0" fmla="*/ 624 w 624"/>
                      <a:gd name="T1" fmla="*/ 0 h 672"/>
                      <a:gd name="T2" fmla="*/ 432 w 624"/>
                      <a:gd name="T3" fmla="*/ 384 h 672"/>
                      <a:gd name="T4" fmla="*/ 192 w 624"/>
                      <a:gd name="T5" fmla="*/ 432 h 672"/>
                      <a:gd name="T6" fmla="*/ 0 w 624"/>
                      <a:gd name="T7" fmla="*/ 672 h 67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24"/>
                      <a:gd name="T13" fmla="*/ 0 h 672"/>
                      <a:gd name="T14" fmla="*/ 624 w 624"/>
                      <a:gd name="T15" fmla="*/ 672 h 67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24" h="672">
                        <a:moveTo>
                          <a:pt x="624" y="0"/>
                        </a:moveTo>
                        <a:cubicBezTo>
                          <a:pt x="564" y="156"/>
                          <a:pt x="504" y="312"/>
                          <a:pt x="432" y="384"/>
                        </a:cubicBezTo>
                        <a:cubicBezTo>
                          <a:pt x="360" y="456"/>
                          <a:pt x="264" y="384"/>
                          <a:pt x="192" y="432"/>
                        </a:cubicBezTo>
                        <a:cubicBezTo>
                          <a:pt x="120" y="480"/>
                          <a:pt x="32" y="632"/>
                          <a:pt x="0" y="672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94"/>
                <p:cNvGrpSpPr>
                  <a:grpSpLocks/>
                </p:cNvGrpSpPr>
                <p:nvPr/>
              </p:nvGrpSpPr>
              <p:grpSpPr bwMode="auto">
                <a:xfrm>
                  <a:off x="4336" y="2840"/>
                  <a:ext cx="225" cy="96"/>
                  <a:chOff x="3216" y="1680"/>
                  <a:chExt cx="720" cy="720"/>
                </a:xfrm>
              </p:grpSpPr>
              <p:sp>
                <p:nvSpPr>
                  <p:cNvPr id="44092" name="Freeform 95"/>
                  <p:cNvSpPr>
                    <a:spLocks/>
                  </p:cNvSpPr>
                  <p:nvPr/>
                </p:nvSpPr>
                <p:spPr bwMode="auto">
                  <a:xfrm rot="-353061">
                    <a:off x="3312" y="1680"/>
                    <a:ext cx="624" cy="720"/>
                  </a:xfrm>
                  <a:custGeom>
                    <a:avLst/>
                    <a:gdLst>
                      <a:gd name="T0" fmla="*/ 624 w 624"/>
                      <a:gd name="T1" fmla="*/ 0 h 672"/>
                      <a:gd name="T2" fmla="*/ 432 w 624"/>
                      <a:gd name="T3" fmla="*/ 580 h 672"/>
                      <a:gd name="T4" fmla="*/ 192 w 624"/>
                      <a:gd name="T5" fmla="*/ 654 h 672"/>
                      <a:gd name="T6" fmla="*/ 0 w 624"/>
                      <a:gd name="T7" fmla="*/ 1016 h 67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24"/>
                      <a:gd name="T13" fmla="*/ 0 h 672"/>
                      <a:gd name="T14" fmla="*/ 624 w 624"/>
                      <a:gd name="T15" fmla="*/ 672 h 67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24" h="672">
                        <a:moveTo>
                          <a:pt x="624" y="0"/>
                        </a:moveTo>
                        <a:cubicBezTo>
                          <a:pt x="564" y="156"/>
                          <a:pt x="504" y="312"/>
                          <a:pt x="432" y="384"/>
                        </a:cubicBezTo>
                        <a:cubicBezTo>
                          <a:pt x="360" y="456"/>
                          <a:pt x="264" y="384"/>
                          <a:pt x="192" y="432"/>
                        </a:cubicBezTo>
                        <a:cubicBezTo>
                          <a:pt x="120" y="480"/>
                          <a:pt x="32" y="632"/>
                          <a:pt x="0" y="672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093" name="Freeform 96"/>
                  <p:cNvSpPr>
                    <a:spLocks/>
                  </p:cNvSpPr>
                  <p:nvPr/>
                </p:nvSpPr>
                <p:spPr bwMode="auto">
                  <a:xfrm>
                    <a:off x="3216" y="1680"/>
                    <a:ext cx="624" cy="672"/>
                  </a:xfrm>
                  <a:custGeom>
                    <a:avLst/>
                    <a:gdLst>
                      <a:gd name="T0" fmla="*/ 624 w 624"/>
                      <a:gd name="T1" fmla="*/ 0 h 672"/>
                      <a:gd name="T2" fmla="*/ 432 w 624"/>
                      <a:gd name="T3" fmla="*/ 384 h 672"/>
                      <a:gd name="T4" fmla="*/ 192 w 624"/>
                      <a:gd name="T5" fmla="*/ 432 h 672"/>
                      <a:gd name="T6" fmla="*/ 0 w 624"/>
                      <a:gd name="T7" fmla="*/ 672 h 67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24"/>
                      <a:gd name="T13" fmla="*/ 0 h 672"/>
                      <a:gd name="T14" fmla="*/ 624 w 624"/>
                      <a:gd name="T15" fmla="*/ 672 h 67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24" h="672">
                        <a:moveTo>
                          <a:pt x="624" y="0"/>
                        </a:moveTo>
                        <a:cubicBezTo>
                          <a:pt x="564" y="156"/>
                          <a:pt x="504" y="312"/>
                          <a:pt x="432" y="384"/>
                        </a:cubicBezTo>
                        <a:cubicBezTo>
                          <a:pt x="360" y="456"/>
                          <a:pt x="264" y="384"/>
                          <a:pt x="192" y="432"/>
                        </a:cubicBezTo>
                        <a:cubicBezTo>
                          <a:pt x="120" y="480"/>
                          <a:pt x="32" y="632"/>
                          <a:pt x="0" y="672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97"/>
                <p:cNvGrpSpPr>
                  <a:grpSpLocks/>
                </p:cNvGrpSpPr>
                <p:nvPr/>
              </p:nvGrpSpPr>
              <p:grpSpPr bwMode="auto">
                <a:xfrm rot="837551">
                  <a:off x="4440" y="2823"/>
                  <a:ext cx="137" cy="152"/>
                  <a:chOff x="3216" y="1680"/>
                  <a:chExt cx="720" cy="720"/>
                </a:xfrm>
              </p:grpSpPr>
              <p:sp>
                <p:nvSpPr>
                  <p:cNvPr id="44090" name="Freeform 98"/>
                  <p:cNvSpPr>
                    <a:spLocks/>
                  </p:cNvSpPr>
                  <p:nvPr/>
                </p:nvSpPr>
                <p:spPr bwMode="auto">
                  <a:xfrm rot="-353061">
                    <a:off x="3312" y="1680"/>
                    <a:ext cx="624" cy="720"/>
                  </a:xfrm>
                  <a:custGeom>
                    <a:avLst/>
                    <a:gdLst>
                      <a:gd name="T0" fmla="*/ 624 w 624"/>
                      <a:gd name="T1" fmla="*/ 0 h 672"/>
                      <a:gd name="T2" fmla="*/ 432 w 624"/>
                      <a:gd name="T3" fmla="*/ 580 h 672"/>
                      <a:gd name="T4" fmla="*/ 192 w 624"/>
                      <a:gd name="T5" fmla="*/ 654 h 672"/>
                      <a:gd name="T6" fmla="*/ 0 w 624"/>
                      <a:gd name="T7" fmla="*/ 1016 h 67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24"/>
                      <a:gd name="T13" fmla="*/ 0 h 672"/>
                      <a:gd name="T14" fmla="*/ 624 w 624"/>
                      <a:gd name="T15" fmla="*/ 672 h 67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24" h="672">
                        <a:moveTo>
                          <a:pt x="624" y="0"/>
                        </a:moveTo>
                        <a:cubicBezTo>
                          <a:pt x="564" y="156"/>
                          <a:pt x="504" y="312"/>
                          <a:pt x="432" y="384"/>
                        </a:cubicBezTo>
                        <a:cubicBezTo>
                          <a:pt x="360" y="456"/>
                          <a:pt x="264" y="384"/>
                          <a:pt x="192" y="432"/>
                        </a:cubicBezTo>
                        <a:cubicBezTo>
                          <a:pt x="120" y="480"/>
                          <a:pt x="32" y="632"/>
                          <a:pt x="0" y="672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091" name="Freeform 99"/>
                  <p:cNvSpPr>
                    <a:spLocks/>
                  </p:cNvSpPr>
                  <p:nvPr/>
                </p:nvSpPr>
                <p:spPr bwMode="auto">
                  <a:xfrm>
                    <a:off x="3216" y="1680"/>
                    <a:ext cx="624" cy="672"/>
                  </a:xfrm>
                  <a:custGeom>
                    <a:avLst/>
                    <a:gdLst>
                      <a:gd name="T0" fmla="*/ 624 w 624"/>
                      <a:gd name="T1" fmla="*/ 0 h 672"/>
                      <a:gd name="T2" fmla="*/ 432 w 624"/>
                      <a:gd name="T3" fmla="*/ 384 h 672"/>
                      <a:gd name="T4" fmla="*/ 192 w 624"/>
                      <a:gd name="T5" fmla="*/ 432 h 672"/>
                      <a:gd name="T6" fmla="*/ 0 w 624"/>
                      <a:gd name="T7" fmla="*/ 672 h 67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24"/>
                      <a:gd name="T13" fmla="*/ 0 h 672"/>
                      <a:gd name="T14" fmla="*/ 624 w 624"/>
                      <a:gd name="T15" fmla="*/ 672 h 67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24" h="672">
                        <a:moveTo>
                          <a:pt x="624" y="0"/>
                        </a:moveTo>
                        <a:cubicBezTo>
                          <a:pt x="564" y="156"/>
                          <a:pt x="504" y="312"/>
                          <a:pt x="432" y="384"/>
                        </a:cubicBezTo>
                        <a:cubicBezTo>
                          <a:pt x="360" y="456"/>
                          <a:pt x="264" y="384"/>
                          <a:pt x="192" y="432"/>
                        </a:cubicBezTo>
                        <a:cubicBezTo>
                          <a:pt x="120" y="480"/>
                          <a:pt x="32" y="632"/>
                          <a:pt x="0" y="672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4087" name="Freeform 100"/>
                <p:cNvSpPr>
                  <a:spLocks/>
                </p:cNvSpPr>
                <p:nvPr/>
              </p:nvSpPr>
              <p:spPr bwMode="auto">
                <a:xfrm>
                  <a:off x="4613" y="2848"/>
                  <a:ext cx="8" cy="56"/>
                </a:xfrm>
                <a:custGeom>
                  <a:avLst/>
                  <a:gdLst>
                    <a:gd name="T0" fmla="*/ 0 w 56"/>
                    <a:gd name="T1" fmla="*/ 0 h 336"/>
                    <a:gd name="T2" fmla="*/ 0 w 56"/>
                    <a:gd name="T3" fmla="*/ 0 h 336"/>
                    <a:gd name="T4" fmla="*/ 0 w 56"/>
                    <a:gd name="T5" fmla="*/ 0 h 336"/>
                    <a:gd name="T6" fmla="*/ 0 60000 65536"/>
                    <a:gd name="T7" fmla="*/ 0 60000 65536"/>
                    <a:gd name="T8" fmla="*/ 0 60000 65536"/>
                    <a:gd name="T9" fmla="*/ 0 w 56"/>
                    <a:gd name="T10" fmla="*/ 0 h 336"/>
                    <a:gd name="T11" fmla="*/ 56 w 56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6" h="336">
                      <a:moveTo>
                        <a:pt x="48" y="0"/>
                      </a:moveTo>
                      <a:cubicBezTo>
                        <a:pt x="52" y="68"/>
                        <a:pt x="56" y="136"/>
                        <a:pt x="48" y="192"/>
                      </a:cubicBezTo>
                      <a:cubicBezTo>
                        <a:pt x="40" y="248"/>
                        <a:pt x="8" y="312"/>
                        <a:pt x="0" y="3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88" name="Freeform 101"/>
                <p:cNvSpPr>
                  <a:spLocks/>
                </p:cNvSpPr>
                <p:nvPr/>
              </p:nvSpPr>
              <p:spPr bwMode="auto">
                <a:xfrm rot="811829">
                  <a:off x="4601" y="2840"/>
                  <a:ext cx="12" cy="56"/>
                </a:xfrm>
                <a:custGeom>
                  <a:avLst/>
                  <a:gdLst>
                    <a:gd name="T0" fmla="*/ 0 w 56"/>
                    <a:gd name="T1" fmla="*/ 0 h 336"/>
                    <a:gd name="T2" fmla="*/ 0 w 56"/>
                    <a:gd name="T3" fmla="*/ 0 h 336"/>
                    <a:gd name="T4" fmla="*/ 0 w 56"/>
                    <a:gd name="T5" fmla="*/ 0 h 336"/>
                    <a:gd name="T6" fmla="*/ 0 60000 65536"/>
                    <a:gd name="T7" fmla="*/ 0 60000 65536"/>
                    <a:gd name="T8" fmla="*/ 0 60000 65536"/>
                    <a:gd name="T9" fmla="*/ 0 w 56"/>
                    <a:gd name="T10" fmla="*/ 0 h 336"/>
                    <a:gd name="T11" fmla="*/ 56 w 56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6" h="336">
                      <a:moveTo>
                        <a:pt x="48" y="0"/>
                      </a:moveTo>
                      <a:cubicBezTo>
                        <a:pt x="52" y="68"/>
                        <a:pt x="56" y="136"/>
                        <a:pt x="48" y="192"/>
                      </a:cubicBezTo>
                      <a:cubicBezTo>
                        <a:pt x="40" y="248"/>
                        <a:pt x="8" y="312"/>
                        <a:pt x="0" y="3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89" name="Freeform 102"/>
                <p:cNvSpPr>
                  <a:spLocks/>
                </p:cNvSpPr>
                <p:nvPr/>
              </p:nvSpPr>
              <p:spPr bwMode="auto">
                <a:xfrm>
                  <a:off x="4312" y="2745"/>
                  <a:ext cx="317" cy="131"/>
                </a:xfrm>
                <a:custGeom>
                  <a:avLst/>
                  <a:gdLst>
                    <a:gd name="T0" fmla="*/ 0 w 2304"/>
                    <a:gd name="T1" fmla="*/ 0 h 784"/>
                    <a:gd name="T2" fmla="*/ 0 w 2304"/>
                    <a:gd name="T3" fmla="*/ 0 h 784"/>
                    <a:gd name="T4" fmla="*/ 0 w 2304"/>
                    <a:gd name="T5" fmla="*/ 0 h 784"/>
                    <a:gd name="T6" fmla="*/ 0 w 2304"/>
                    <a:gd name="T7" fmla="*/ 0 h 784"/>
                    <a:gd name="T8" fmla="*/ 0 w 2304"/>
                    <a:gd name="T9" fmla="*/ 0 h 784"/>
                    <a:gd name="T10" fmla="*/ 0 w 2304"/>
                    <a:gd name="T11" fmla="*/ 0 h 784"/>
                    <a:gd name="T12" fmla="*/ 0 w 2304"/>
                    <a:gd name="T13" fmla="*/ 0 h 784"/>
                    <a:gd name="T14" fmla="*/ 0 w 2304"/>
                    <a:gd name="T15" fmla="*/ 0 h 784"/>
                    <a:gd name="T16" fmla="*/ 0 w 2304"/>
                    <a:gd name="T17" fmla="*/ 0 h 784"/>
                    <a:gd name="T18" fmla="*/ 0 w 2304"/>
                    <a:gd name="T19" fmla="*/ 0 h 784"/>
                    <a:gd name="T20" fmla="*/ 0 w 2304"/>
                    <a:gd name="T21" fmla="*/ 0 h 784"/>
                    <a:gd name="T22" fmla="*/ 0 w 2304"/>
                    <a:gd name="T23" fmla="*/ 0 h 784"/>
                    <a:gd name="T24" fmla="*/ 0 w 2304"/>
                    <a:gd name="T25" fmla="*/ 0 h 784"/>
                    <a:gd name="T26" fmla="*/ 0 w 2304"/>
                    <a:gd name="T27" fmla="*/ 0 h 784"/>
                    <a:gd name="T28" fmla="*/ 0 w 2304"/>
                    <a:gd name="T29" fmla="*/ 0 h 784"/>
                    <a:gd name="T30" fmla="*/ 0 w 2304"/>
                    <a:gd name="T31" fmla="*/ 0 h 784"/>
                    <a:gd name="T32" fmla="*/ 0 w 2304"/>
                    <a:gd name="T33" fmla="*/ 0 h 784"/>
                    <a:gd name="T34" fmla="*/ 0 w 2304"/>
                    <a:gd name="T35" fmla="*/ 0 h 784"/>
                    <a:gd name="T36" fmla="*/ 0 w 2304"/>
                    <a:gd name="T37" fmla="*/ 0 h 78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304"/>
                    <a:gd name="T58" fmla="*/ 0 h 784"/>
                    <a:gd name="T59" fmla="*/ 2304 w 2304"/>
                    <a:gd name="T60" fmla="*/ 784 h 78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304" h="784">
                      <a:moveTo>
                        <a:pt x="2240" y="616"/>
                      </a:moveTo>
                      <a:cubicBezTo>
                        <a:pt x="2280" y="584"/>
                        <a:pt x="2288" y="600"/>
                        <a:pt x="2288" y="568"/>
                      </a:cubicBezTo>
                      <a:cubicBezTo>
                        <a:pt x="2288" y="536"/>
                        <a:pt x="2304" y="472"/>
                        <a:pt x="2240" y="424"/>
                      </a:cubicBezTo>
                      <a:cubicBezTo>
                        <a:pt x="2176" y="376"/>
                        <a:pt x="1960" y="296"/>
                        <a:pt x="1904" y="280"/>
                      </a:cubicBezTo>
                      <a:cubicBezTo>
                        <a:pt x="1848" y="264"/>
                        <a:pt x="1936" y="336"/>
                        <a:pt x="1904" y="328"/>
                      </a:cubicBezTo>
                      <a:cubicBezTo>
                        <a:pt x="1872" y="320"/>
                        <a:pt x="1736" y="232"/>
                        <a:pt x="1712" y="232"/>
                      </a:cubicBezTo>
                      <a:cubicBezTo>
                        <a:pt x="1688" y="232"/>
                        <a:pt x="1800" y="336"/>
                        <a:pt x="1760" y="328"/>
                      </a:cubicBezTo>
                      <a:cubicBezTo>
                        <a:pt x="1720" y="320"/>
                        <a:pt x="1600" y="232"/>
                        <a:pt x="1472" y="184"/>
                      </a:cubicBezTo>
                      <a:cubicBezTo>
                        <a:pt x="1344" y="136"/>
                        <a:pt x="1160" y="64"/>
                        <a:pt x="992" y="40"/>
                      </a:cubicBezTo>
                      <a:cubicBezTo>
                        <a:pt x="824" y="16"/>
                        <a:pt x="600" y="0"/>
                        <a:pt x="464" y="40"/>
                      </a:cubicBezTo>
                      <a:cubicBezTo>
                        <a:pt x="328" y="80"/>
                        <a:pt x="248" y="224"/>
                        <a:pt x="176" y="280"/>
                      </a:cubicBezTo>
                      <a:cubicBezTo>
                        <a:pt x="104" y="336"/>
                        <a:pt x="0" y="320"/>
                        <a:pt x="32" y="376"/>
                      </a:cubicBezTo>
                      <a:cubicBezTo>
                        <a:pt x="64" y="432"/>
                        <a:pt x="248" y="552"/>
                        <a:pt x="368" y="616"/>
                      </a:cubicBezTo>
                      <a:cubicBezTo>
                        <a:pt x="488" y="680"/>
                        <a:pt x="624" y="736"/>
                        <a:pt x="752" y="760"/>
                      </a:cubicBezTo>
                      <a:cubicBezTo>
                        <a:pt x="880" y="784"/>
                        <a:pt x="1024" y="768"/>
                        <a:pt x="1136" y="760"/>
                      </a:cubicBezTo>
                      <a:cubicBezTo>
                        <a:pt x="1248" y="752"/>
                        <a:pt x="1312" y="728"/>
                        <a:pt x="1424" y="712"/>
                      </a:cubicBezTo>
                      <a:cubicBezTo>
                        <a:pt x="1536" y="696"/>
                        <a:pt x="1704" y="656"/>
                        <a:pt x="1808" y="664"/>
                      </a:cubicBezTo>
                      <a:cubicBezTo>
                        <a:pt x="1912" y="672"/>
                        <a:pt x="1976" y="768"/>
                        <a:pt x="2048" y="760"/>
                      </a:cubicBezTo>
                      <a:cubicBezTo>
                        <a:pt x="2120" y="752"/>
                        <a:pt x="2200" y="648"/>
                        <a:pt x="2240" y="616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03"/>
              <p:cNvGrpSpPr>
                <a:grpSpLocks/>
              </p:cNvGrpSpPr>
              <p:nvPr/>
            </p:nvGrpSpPr>
            <p:grpSpPr bwMode="auto">
              <a:xfrm>
                <a:off x="3704" y="2546"/>
                <a:ext cx="194" cy="98"/>
                <a:chOff x="2201" y="2810"/>
                <a:chExt cx="293" cy="146"/>
              </a:xfrm>
            </p:grpSpPr>
            <p:sp>
              <p:nvSpPr>
                <p:cNvPr id="44068" name="Freeform 104"/>
                <p:cNvSpPr>
                  <a:spLocks/>
                </p:cNvSpPr>
                <p:nvPr/>
              </p:nvSpPr>
              <p:spPr bwMode="auto">
                <a:xfrm rot="1487570">
                  <a:off x="2251" y="2823"/>
                  <a:ext cx="202" cy="126"/>
                </a:xfrm>
                <a:custGeom>
                  <a:avLst/>
                  <a:gdLst>
                    <a:gd name="T0" fmla="*/ 0 w 1368"/>
                    <a:gd name="T1" fmla="*/ 0 h 720"/>
                    <a:gd name="T2" fmla="*/ 0 w 1368"/>
                    <a:gd name="T3" fmla="*/ 0 h 720"/>
                    <a:gd name="T4" fmla="*/ 0 w 1368"/>
                    <a:gd name="T5" fmla="*/ 0 h 720"/>
                    <a:gd name="T6" fmla="*/ 0 w 1368"/>
                    <a:gd name="T7" fmla="*/ 0 h 720"/>
                    <a:gd name="T8" fmla="*/ 0 w 1368"/>
                    <a:gd name="T9" fmla="*/ 0 h 720"/>
                    <a:gd name="T10" fmla="*/ 0 w 1368"/>
                    <a:gd name="T11" fmla="*/ 0 h 720"/>
                    <a:gd name="T12" fmla="*/ 0 w 1368"/>
                    <a:gd name="T13" fmla="*/ 0 h 720"/>
                    <a:gd name="T14" fmla="*/ 0 w 1368"/>
                    <a:gd name="T15" fmla="*/ 0 h 720"/>
                    <a:gd name="T16" fmla="*/ 0 w 1368"/>
                    <a:gd name="T17" fmla="*/ 0 h 720"/>
                    <a:gd name="T18" fmla="*/ 0 w 1368"/>
                    <a:gd name="T19" fmla="*/ 0 h 7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68"/>
                    <a:gd name="T31" fmla="*/ 0 h 720"/>
                    <a:gd name="T32" fmla="*/ 1368 w 1368"/>
                    <a:gd name="T33" fmla="*/ 720 h 72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68" h="720">
                      <a:moveTo>
                        <a:pt x="104" y="664"/>
                      </a:moveTo>
                      <a:cubicBezTo>
                        <a:pt x="64" y="616"/>
                        <a:pt x="0" y="488"/>
                        <a:pt x="56" y="424"/>
                      </a:cubicBezTo>
                      <a:cubicBezTo>
                        <a:pt x="112" y="360"/>
                        <a:pt x="280" y="344"/>
                        <a:pt x="440" y="280"/>
                      </a:cubicBezTo>
                      <a:cubicBezTo>
                        <a:pt x="600" y="216"/>
                        <a:pt x="872" y="80"/>
                        <a:pt x="1016" y="40"/>
                      </a:cubicBezTo>
                      <a:cubicBezTo>
                        <a:pt x="1160" y="0"/>
                        <a:pt x="1256" y="0"/>
                        <a:pt x="1304" y="40"/>
                      </a:cubicBezTo>
                      <a:cubicBezTo>
                        <a:pt x="1352" y="80"/>
                        <a:pt x="1368" y="224"/>
                        <a:pt x="1304" y="280"/>
                      </a:cubicBezTo>
                      <a:cubicBezTo>
                        <a:pt x="1240" y="336"/>
                        <a:pt x="1056" y="320"/>
                        <a:pt x="920" y="376"/>
                      </a:cubicBezTo>
                      <a:cubicBezTo>
                        <a:pt x="784" y="432"/>
                        <a:pt x="592" y="560"/>
                        <a:pt x="488" y="616"/>
                      </a:cubicBezTo>
                      <a:cubicBezTo>
                        <a:pt x="384" y="672"/>
                        <a:pt x="360" y="704"/>
                        <a:pt x="296" y="712"/>
                      </a:cubicBezTo>
                      <a:cubicBezTo>
                        <a:pt x="232" y="720"/>
                        <a:pt x="144" y="712"/>
                        <a:pt x="104" y="664"/>
                      </a:cubicBezTo>
                      <a:close/>
                    </a:path>
                  </a:pathLst>
                </a:custGeom>
                <a:solidFill>
                  <a:srgbClr val="00FF00"/>
                </a:solidFill>
                <a:ln w="19050" cmpd="sng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69" name="Freeform 105"/>
                <p:cNvSpPr>
                  <a:spLocks/>
                </p:cNvSpPr>
                <p:nvPr/>
              </p:nvSpPr>
              <p:spPr bwMode="auto">
                <a:xfrm rot="256892">
                  <a:off x="2252" y="2811"/>
                  <a:ext cx="34" cy="46"/>
                </a:xfrm>
                <a:custGeom>
                  <a:avLst/>
                  <a:gdLst>
                    <a:gd name="T0" fmla="*/ 75 w 29"/>
                    <a:gd name="T1" fmla="*/ 72 h 42"/>
                    <a:gd name="T2" fmla="*/ 2 w 29"/>
                    <a:gd name="T3" fmla="*/ 36 h 42"/>
                    <a:gd name="T4" fmla="*/ 35 w 29"/>
                    <a:gd name="T5" fmla="*/ 0 h 42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42"/>
                    <a:gd name="T11" fmla="*/ 29 w 29"/>
                    <a:gd name="T12" fmla="*/ 42 h 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42">
                      <a:moveTo>
                        <a:pt x="29" y="42"/>
                      </a:moveTo>
                      <a:cubicBezTo>
                        <a:pt x="16" y="35"/>
                        <a:pt x="4" y="28"/>
                        <a:pt x="2" y="21"/>
                      </a:cubicBezTo>
                      <a:cubicBezTo>
                        <a:pt x="0" y="14"/>
                        <a:pt x="11" y="3"/>
                        <a:pt x="14" y="0"/>
                      </a:cubicBezTo>
                    </a:path>
                  </a:pathLst>
                </a:custGeom>
                <a:noFill/>
                <a:ln w="19050" cmpd="sng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0" name="Freeform 106"/>
                <p:cNvSpPr>
                  <a:spLocks/>
                </p:cNvSpPr>
                <p:nvPr/>
              </p:nvSpPr>
              <p:spPr bwMode="auto">
                <a:xfrm rot="256892">
                  <a:off x="2299" y="2810"/>
                  <a:ext cx="16" cy="57"/>
                </a:xfrm>
                <a:custGeom>
                  <a:avLst/>
                  <a:gdLst>
                    <a:gd name="T0" fmla="*/ 26 w 13"/>
                    <a:gd name="T1" fmla="*/ 99 h 51"/>
                    <a:gd name="T2" fmla="*/ 1 w 13"/>
                    <a:gd name="T3" fmla="*/ 35 h 51"/>
                    <a:gd name="T4" fmla="*/ 47 w 13"/>
                    <a:gd name="T5" fmla="*/ 0 h 51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51"/>
                    <a:gd name="T11" fmla="*/ 13 w 13"/>
                    <a:gd name="T12" fmla="*/ 51 h 5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51">
                      <a:moveTo>
                        <a:pt x="7" y="51"/>
                      </a:moveTo>
                      <a:cubicBezTo>
                        <a:pt x="3" y="38"/>
                        <a:pt x="0" y="26"/>
                        <a:pt x="1" y="18"/>
                      </a:cubicBezTo>
                      <a:cubicBezTo>
                        <a:pt x="2" y="10"/>
                        <a:pt x="7" y="5"/>
                        <a:pt x="13" y="0"/>
                      </a:cubicBezTo>
                    </a:path>
                  </a:pathLst>
                </a:custGeom>
                <a:noFill/>
                <a:ln w="19050" cmpd="sng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1" name="Freeform 107"/>
                <p:cNvSpPr>
                  <a:spLocks/>
                </p:cNvSpPr>
                <p:nvPr/>
              </p:nvSpPr>
              <p:spPr bwMode="auto">
                <a:xfrm rot="256892">
                  <a:off x="2347" y="2811"/>
                  <a:ext cx="14" cy="50"/>
                </a:xfrm>
                <a:custGeom>
                  <a:avLst/>
                  <a:gdLst>
                    <a:gd name="T0" fmla="*/ 23 w 12"/>
                    <a:gd name="T1" fmla="*/ 86 h 45"/>
                    <a:gd name="T2" fmla="*/ 0 w 12"/>
                    <a:gd name="T3" fmla="*/ 40 h 45"/>
                    <a:gd name="T4" fmla="*/ 30 w 12"/>
                    <a:gd name="T5" fmla="*/ 0 h 45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45"/>
                    <a:gd name="T11" fmla="*/ 12 w 12"/>
                    <a:gd name="T12" fmla="*/ 45 h 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45">
                      <a:moveTo>
                        <a:pt x="9" y="45"/>
                      </a:moveTo>
                      <a:cubicBezTo>
                        <a:pt x="4" y="36"/>
                        <a:pt x="0" y="28"/>
                        <a:pt x="0" y="21"/>
                      </a:cubicBezTo>
                      <a:cubicBezTo>
                        <a:pt x="0" y="14"/>
                        <a:pt x="6" y="7"/>
                        <a:pt x="12" y="0"/>
                      </a:cubicBezTo>
                    </a:path>
                  </a:pathLst>
                </a:custGeom>
                <a:noFill/>
                <a:ln w="19050" cmpd="sng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2" name="Freeform 108"/>
                <p:cNvSpPr>
                  <a:spLocks/>
                </p:cNvSpPr>
                <p:nvPr/>
              </p:nvSpPr>
              <p:spPr bwMode="auto">
                <a:xfrm rot="256892">
                  <a:off x="2389" y="2827"/>
                  <a:ext cx="18" cy="40"/>
                </a:xfrm>
                <a:custGeom>
                  <a:avLst/>
                  <a:gdLst>
                    <a:gd name="T0" fmla="*/ 44 w 15"/>
                    <a:gd name="T1" fmla="*/ 67 h 36"/>
                    <a:gd name="T2" fmla="*/ 0 w 15"/>
                    <a:gd name="T3" fmla="*/ 0 h 36"/>
                    <a:gd name="T4" fmla="*/ 0 60000 65536"/>
                    <a:gd name="T5" fmla="*/ 0 60000 65536"/>
                    <a:gd name="T6" fmla="*/ 0 w 15"/>
                    <a:gd name="T7" fmla="*/ 0 h 36"/>
                    <a:gd name="T8" fmla="*/ 15 w 15"/>
                    <a:gd name="T9" fmla="*/ 36 h 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5" h="36">
                      <a:moveTo>
                        <a:pt x="15" y="36"/>
                      </a:moveTo>
                      <a:cubicBezTo>
                        <a:pt x="7" y="21"/>
                        <a:pt x="0" y="7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3" name="Freeform 109"/>
                <p:cNvSpPr>
                  <a:spLocks/>
                </p:cNvSpPr>
                <p:nvPr/>
              </p:nvSpPr>
              <p:spPr bwMode="auto">
                <a:xfrm rot="256892">
                  <a:off x="2420" y="2836"/>
                  <a:ext cx="11" cy="33"/>
                </a:xfrm>
                <a:custGeom>
                  <a:avLst/>
                  <a:gdLst>
                    <a:gd name="T0" fmla="*/ 29 w 9"/>
                    <a:gd name="T1" fmla="*/ 53 h 30"/>
                    <a:gd name="T2" fmla="*/ 0 w 9"/>
                    <a:gd name="T3" fmla="*/ 0 h 30"/>
                    <a:gd name="T4" fmla="*/ 0 60000 65536"/>
                    <a:gd name="T5" fmla="*/ 0 60000 65536"/>
                    <a:gd name="T6" fmla="*/ 0 w 9"/>
                    <a:gd name="T7" fmla="*/ 0 h 30"/>
                    <a:gd name="T8" fmla="*/ 9 w 9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" h="30">
                      <a:moveTo>
                        <a:pt x="9" y="30"/>
                      </a:moveTo>
                      <a:cubicBezTo>
                        <a:pt x="5" y="18"/>
                        <a:pt x="1" y="7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4" name="Freeform 110"/>
                <p:cNvSpPr>
                  <a:spLocks/>
                </p:cNvSpPr>
                <p:nvPr/>
              </p:nvSpPr>
              <p:spPr bwMode="auto">
                <a:xfrm rot="256892">
                  <a:off x="2445" y="2832"/>
                  <a:ext cx="24" cy="44"/>
                </a:xfrm>
                <a:custGeom>
                  <a:avLst/>
                  <a:gdLst>
                    <a:gd name="T0" fmla="*/ 0 w 20"/>
                    <a:gd name="T1" fmla="*/ 80 h 39"/>
                    <a:gd name="T2" fmla="*/ 53 w 20"/>
                    <a:gd name="T3" fmla="*/ 43 h 39"/>
                    <a:gd name="T4" fmla="*/ 35 w 20"/>
                    <a:gd name="T5" fmla="*/ 0 h 39"/>
                    <a:gd name="T6" fmla="*/ 0 60000 65536"/>
                    <a:gd name="T7" fmla="*/ 0 60000 65536"/>
                    <a:gd name="T8" fmla="*/ 0 60000 65536"/>
                    <a:gd name="T9" fmla="*/ 0 w 20"/>
                    <a:gd name="T10" fmla="*/ 0 h 39"/>
                    <a:gd name="T11" fmla="*/ 20 w 20"/>
                    <a:gd name="T12" fmla="*/ 39 h 3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" h="39">
                      <a:moveTo>
                        <a:pt x="0" y="39"/>
                      </a:moveTo>
                      <a:cubicBezTo>
                        <a:pt x="8" y="33"/>
                        <a:pt x="16" y="27"/>
                        <a:pt x="18" y="21"/>
                      </a:cubicBezTo>
                      <a:cubicBezTo>
                        <a:pt x="20" y="15"/>
                        <a:pt x="16" y="7"/>
                        <a:pt x="12" y="0"/>
                      </a:cubicBezTo>
                    </a:path>
                  </a:pathLst>
                </a:custGeom>
                <a:noFill/>
                <a:ln w="19050" cmpd="sng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5" name="Freeform 111"/>
                <p:cNvSpPr>
                  <a:spLocks/>
                </p:cNvSpPr>
                <p:nvPr/>
              </p:nvSpPr>
              <p:spPr bwMode="auto">
                <a:xfrm rot="256892">
                  <a:off x="2432" y="2862"/>
                  <a:ext cx="62" cy="31"/>
                </a:xfrm>
                <a:custGeom>
                  <a:avLst/>
                  <a:gdLst>
                    <a:gd name="T0" fmla="*/ 0 w 52"/>
                    <a:gd name="T1" fmla="*/ 45 h 28"/>
                    <a:gd name="T2" fmla="*/ 130 w 52"/>
                    <a:gd name="T3" fmla="*/ 45 h 28"/>
                    <a:gd name="T4" fmla="*/ 130 w 52"/>
                    <a:gd name="T5" fmla="*/ 0 h 28"/>
                    <a:gd name="T6" fmla="*/ 0 60000 65536"/>
                    <a:gd name="T7" fmla="*/ 0 60000 65536"/>
                    <a:gd name="T8" fmla="*/ 0 60000 65536"/>
                    <a:gd name="T9" fmla="*/ 0 w 52"/>
                    <a:gd name="T10" fmla="*/ 0 h 28"/>
                    <a:gd name="T11" fmla="*/ 52 w 52"/>
                    <a:gd name="T12" fmla="*/ 28 h 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2" h="28">
                      <a:moveTo>
                        <a:pt x="0" y="24"/>
                      </a:moveTo>
                      <a:cubicBezTo>
                        <a:pt x="19" y="26"/>
                        <a:pt x="38" y="28"/>
                        <a:pt x="45" y="24"/>
                      </a:cubicBezTo>
                      <a:cubicBezTo>
                        <a:pt x="52" y="20"/>
                        <a:pt x="48" y="10"/>
                        <a:pt x="45" y="0"/>
                      </a:cubicBezTo>
                    </a:path>
                  </a:pathLst>
                </a:custGeom>
                <a:noFill/>
                <a:ln w="19050" cmpd="sng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6" name="Freeform 112"/>
                <p:cNvSpPr>
                  <a:spLocks/>
                </p:cNvSpPr>
                <p:nvPr/>
              </p:nvSpPr>
              <p:spPr bwMode="auto">
                <a:xfrm rot="256892">
                  <a:off x="2420" y="2890"/>
                  <a:ext cx="35" cy="44"/>
                </a:xfrm>
                <a:custGeom>
                  <a:avLst/>
                  <a:gdLst>
                    <a:gd name="T0" fmla="*/ 0 w 30"/>
                    <a:gd name="T1" fmla="*/ 0 h 39"/>
                    <a:gd name="T2" fmla="*/ 76 w 30"/>
                    <a:gd name="T3" fmla="*/ 43 h 39"/>
                    <a:gd name="T4" fmla="*/ 9 w 30"/>
                    <a:gd name="T5" fmla="*/ 80 h 39"/>
                    <a:gd name="T6" fmla="*/ 0 60000 65536"/>
                    <a:gd name="T7" fmla="*/ 0 60000 65536"/>
                    <a:gd name="T8" fmla="*/ 0 60000 65536"/>
                    <a:gd name="T9" fmla="*/ 0 w 30"/>
                    <a:gd name="T10" fmla="*/ 0 h 39"/>
                    <a:gd name="T11" fmla="*/ 30 w 30"/>
                    <a:gd name="T12" fmla="*/ 39 h 3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" h="39">
                      <a:moveTo>
                        <a:pt x="0" y="0"/>
                      </a:moveTo>
                      <a:cubicBezTo>
                        <a:pt x="15" y="7"/>
                        <a:pt x="30" y="15"/>
                        <a:pt x="30" y="21"/>
                      </a:cubicBezTo>
                      <a:cubicBezTo>
                        <a:pt x="30" y="27"/>
                        <a:pt x="16" y="33"/>
                        <a:pt x="3" y="39"/>
                      </a:cubicBezTo>
                    </a:path>
                  </a:pathLst>
                </a:custGeom>
                <a:noFill/>
                <a:ln w="19050" cmpd="sng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7" name="Freeform 113"/>
                <p:cNvSpPr>
                  <a:spLocks/>
                </p:cNvSpPr>
                <p:nvPr/>
              </p:nvSpPr>
              <p:spPr bwMode="auto">
                <a:xfrm rot="256892">
                  <a:off x="2391" y="2891"/>
                  <a:ext cx="19" cy="40"/>
                </a:xfrm>
                <a:custGeom>
                  <a:avLst/>
                  <a:gdLst>
                    <a:gd name="T0" fmla="*/ 10 w 16"/>
                    <a:gd name="T1" fmla="*/ 0 h 36"/>
                    <a:gd name="T2" fmla="*/ 43 w 16"/>
                    <a:gd name="T3" fmla="*/ 33 h 36"/>
                    <a:gd name="T4" fmla="*/ 0 w 16"/>
                    <a:gd name="T5" fmla="*/ 67 h 36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36"/>
                    <a:gd name="T11" fmla="*/ 16 w 16"/>
                    <a:gd name="T12" fmla="*/ 36 h 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36">
                      <a:moveTo>
                        <a:pt x="3" y="0"/>
                      </a:moveTo>
                      <a:cubicBezTo>
                        <a:pt x="9" y="6"/>
                        <a:pt x="16" y="12"/>
                        <a:pt x="15" y="18"/>
                      </a:cubicBezTo>
                      <a:cubicBezTo>
                        <a:pt x="14" y="24"/>
                        <a:pt x="7" y="30"/>
                        <a:pt x="0" y="36"/>
                      </a:cubicBezTo>
                    </a:path>
                  </a:pathLst>
                </a:custGeom>
                <a:noFill/>
                <a:ln w="19050" cmpd="sng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8" name="Freeform 114"/>
                <p:cNvSpPr>
                  <a:spLocks/>
                </p:cNvSpPr>
                <p:nvPr/>
              </p:nvSpPr>
              <p:spPr bwMode="auto">
                <a:xfrm rot="256892">
                  <a:off x="2351" y="2894"/>
                  <a:ext cx="16" cy="47"/>
                </a:xfrm>
                <a:custGeom>
                  <a:avLst/>
                  <a:gdLst>
                    <a:gd name="T0" fmla="*/ 0 w 13"/>
                    <a:gd name="T1" fmla="*/ 0 h 42"/>
                    <a:gd name="T2" fmla="*/ 41 w 13"/>
                    <a:gd name="T3" fmla="*/ 43 h 42"/>
                    <a:gd name="T4" fmla="*/ 11 w 13"/>
                    <a:gd name="T5" fmla="*/ 83 h 42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42"/>
                    <a:gd name="T11" fmla="*/ 13 w 13"/>
                    <a:gd name="T12" fmla="*/ 42 h 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42">
                      <a:moveTo>
                        <a:pt x="0" y="0"/>
                      </a:moveTo>
                      <a:cubicBezTo>
                        <a:pt x="5" y="7"/>
                        <a:pt x="11" y="14"/>
                        <a:pt x="12" y="21"/>
                      </a:cubicBezTo>
                      <a:cubicBezTo>
                        <a:pt x="13" y="28"/>
                        <a:pt x="8" y="35"/>
                        <a:pt x="3" y="42"/>
                      </a:cubicBezTo>
                    </a:path>
                  </a:pathLst>
                </a:custGeom>
                <a:noFill/>
                <a:ln w="19050" cmpd="sng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9" name="Freeform 115"/>
                <p:cNvSpPr>
                  <a:spLocks/>
                </p:cNvSpPr>
                <p:nvPr/>
              </p:nvSpPr>
              <p:spPr bwMode="auto">
                <a:xfrm rot="256892">
                  <a:off x="2311" y="2905"/>
                  <a:ext cx="7" cy="50"/>
                </a:xfrm>
                <a:custGeom>
                  <a:avLst/>
                  <a:gdLst>
                    <a:gd name="T0" fmla="*/ 15 w 6"/>
                    <a:gd name="T1" fmla="*/ 0 h 45"/>
                    <a:gd name="T2" fmla="*/ 0 w 6"/>
                    <a:gd name="T3" fmla="*/ 33 h 45"/>
                    <a:gd name="T4" fmla="*/ 15 w 6"/>
                    <a:gd name="T5" fmla="*/ 86 h 4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5"/>
                    <a:gd name="T11" fmla="*/ 6 w 6"/>
                    <a:gd name="T12" fmla="*/ 45 h 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5">
                      <a:moveTo>
                        <a:pt x="6" y="0"/>
                      </a:moveTo>
                      <a:cubicBezTo>
                        <a:pt x="3" y="5"/>
                        <a:pt x="0" y="11"/>
                        <a:pt x="0" y="18"/>
                      </a:cubicBezTo>
                      <a:cubicBezTo>
                        <a:pt x="0" y="25"/>
                        <a:pt x="3" y="35"/>
                        <a:pt x="6" y="45"/>
                      </a:cubicBezTo>
                    </a:path>
                  </a:pathLst>
                </a:custGeom>
                <a:noFill/>
                <a:ln w="19050" cmpd="sng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80" name="Freeform 116"/>
                <p:cNvSpPr>
                  <a:spLocks/>
                </p:cNvSpPr>
                <p:nvPr/>
              </p:nvSpPr>
              <p:spPr bwMode="auto">
                <a:xfrm rot="256892">
                  <a:off x="2264" y="2899"/>
                  <a:ext cx="44" cy="57"/>
                </a:xfrm>
                <a:custGeom>
                  <a:avLst/>
                  <a:gdLst>
                    <a:gd name="T0" fmla="*/ 36 w 37"/>
                    <a:gd name="T1" fmla="*/ 0 h 51"/>
                    <a:gd name="T2" fmla="*/ 12 w 37"/>
                    <a:gd name="T3" fmla="*/ 70 h 51"/>
                    <a:gd name="T4" fmla="*/ 105 w 37"/>
                    <a:gd name="T5" fmla="*/ 99 h 51"/>
                    <a:gd name="T6" fmla="*/ 0 60000 65536"/>
                    <a:gd name="T7" fmla="*/ 0 60000 65536"/>
                    <a:gd name="T8" fmla="*/ 0 60000 65536"/>
                    <a:gd name="T9" fmla="*/ 0 w 37"/>
                    <a:gd name="T10" fmla="*/ 0 h 51"/>
                    <a:gd name="T11" fmla="*/ 37 w 37"/>
                    <a:gd name="T12" fmla="*/ 51 h 5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" h="51">
                      <a:moveTo>
                        <a:pt x="13" y="0"/>
                      </a:moveTo>
                      <a:cubicBezTo>
                        <a:pt x="6" y="14"/>
                        <a:pt x="0" y="28"/>
                        <a:pt x="4" y="36"/>
                      </a:cubicBezTo>
                      <a:cubicBezTo>
                        <a:pt x="8" y="44"/>
                        <a:pt x="22" y="47"/>
                        <a:pt x="37" y="51"/>
                      </a:cubicBezTo>
                    </a:path>
                  </a:pathLst>
                </a:custGeom>
                <a:noFill/>
                <a:ln w="19050" cmpd="sng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81" name="Freeform 117"/>
                <p:cNvSpPr>
                  <a:spLocks/>
                </p:cNvSpPr>
                <p:nvPr/>
              </p:nvSpPr>
              <p:spPr bwMode="auto">
                <a:xfrm rot="256892">
                  <a:off x="2225" y="2884"/>
                  <a:ext cx="59" cy="57"/>
                </a:xfrm>
                <a:custGeom>
                  <a:avLst/>
                  <a:gdLst>
                    <a:gd name="T0" fmla="*/ 137 w 50"/>
                    <a:gd name="T1" fmla="*/ 0 h 51"/>
                    <a:gd name="T2" fmla="*/ 13 w 50"/>
                    <a:gd name="T3" fmla="*/ 59 h 51"/>
                    <a:gd name="T4" fmla="*/ 46 w 50"/>
                    <a:gd name="T5" fmla="*/ 99 h 51"/>
                    <a:gd name="T6" fmla="*/ 0 60000 65536"/>
                    <a:gd name="T7" fmla="*/ 0 60000 65536"/>
                    <a:gd name="T8" fmla="*/ 0 60000 65536"/>
                    <a:gd name="T9" fmla="*/ 0 w 50"/>
                    <a:gd name="T10" fmla="*/ 0 h 51"/>
                    <a:gd name="T11" fmla="*/ 50 w 50"/>
                    <a:gd name="T12" fmla="*/ 51 h 5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" h="51">
                      <a:moveTo>
                        <a:pt x="50" y="0"/>
                      </a:moveTo>
                      <a:cubicBezTo>
                        <a:pt x="30" y="10"/>
                        <a:pt x="10" y="21"/>
                        <a:pt x="5" y="30"/>
                      </a:cubicBezTo>
                      <a:cubicBezTo>
                        <a:pt x="0" y="39"/>
                        <a:pt x="8" y="45"/>
                        <a:pt x="17" y="51"/>
                      </a:cubicBezTo>
                    </a:path>
                  </a:pathLst>
                </a:custGeom>
                <a:noFill/>
                <a:ln w="19050" cmpd="sng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82" name="Freeform 118"/>
                <p:cNvSpPr>
                  <a:spLocks/>
                </p:cNvSpPr>
                <p:nvPr/>
              </p:nvSpPr>
              <p:spPr bwMode="auto">
                <a:xfrm rot="256892">
                  <a:off x="2201" y="2879"/>
                  <a:ext cx="70" cy="33"/>
                </a:xfrm>
                <a:custGeom>
                  <a:avLst/>
                  <a:gdLst>
                    <a:gd name="T0" fmla="*/ 164 w 59"/>
                    <a:gd name="T1" fmla="*/ 0 h 30"/>
                    <a:gd name="T2" fmla="*/ 21 w 59"/>
                    <a:gd name="T3" fmla="*/ 12 h 30"/>
                    <a:gd name="T4" fmla="*/ 21 w 59"/>
                    <a:gd name="T5" fmla="*/ 53 h 30"/>
                    <a:gd name="T6" fmla="*/ 0 60000 65536"/>
                    <a:gd name="T7" fmla="*/ 0 60000 65536"/>
                    <a:gd name="T8" fmla="*/ 0 60000 65536"/>
                    <a:gd name="T9" fmla="*/ 0 w 59"/>
                    <a:gd name="T10" fmla="*/ 0 h 30"/>
                    <a:gd name="T11" fmla="*/ 59 w 59"/>
                    <a:gd name="T12" fmla="*/ 30 h 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9" h="30">
                      <a:moveTo>
                        <a:pt x="59" y="0"/>
                      </a:moveTo>
                      <a:cubicBezTo>
                        <a:pt x="37" y="0"/>
                        <a:pt x="16" y="1"/>
                        <a:pt x="8" y="6"/>
                      </a:cubicBezTo>
                      <a:cubicBezTo>
                        <a:pt x="0" y="11"/>
                        <a:pt x="4" y="20"/>
                        <a:pt x="8" y="30"/>
                      </a:cubicBezTo>
                    </a:path>
                  </a:pathLst>
                </a:custGeom>
                <a:noFill/>
                <a:ln w="19050" cmpd="sng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83" name="Freeform 119"/>
                <p:cNvSpPr>
                  <a:spLocks/>
                </p:cNvSpPr>
                <p:nvPr/>
              </p:nvSpPr>
              <p:spPr bwMode="auto">
                <a:xfrm rot="256892">
                  <a:off x="2228" y="2843"/>
                  <a:ext cx="42" cy="23"/>
                </a:xfrm>
                <a:custGeom>
                  <a:avLst/>
                  <a:gdLst>
                    <a:gd name="T0" fmla="*/ 90 w 36"/>
                    <a:gd name="T1" fmla="*/ 36 h 21"/>
                    <a:gd name="T2" fmla="*/ 0 w 36"/>
                    <a:gd name="T3" fmla="*/ 0 h 21"/>
                    <a:gd name="T4" fmla="*/ 0 60000 65536"/>
                    <a:gd name="T5" fmla="*/ 0 60000 65536"/>
                    <a:gd name="T6" fmla="*/ 0 w 36"/>
                    <a:gd name="T7" fmla="*/ 0 h 21"/>
                    <a:gd name="T8" fmla="*/ 36 w 36"/>
                    <a:gd name="T9" fmla="*/ 21 h 2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6" h="21">
                      <a:moveTo>
                        <a:pt x="36" y="21"/>
                      </a:moveTo>
                      <a:cubicBezTo>
                        <a:pt x="21" y="11"/>
                        <a:pt x="7" y="1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4061" name="Freeform 120"/>
            <p:cNvSpPr>
              <a:spLocks/>
            </p:cNvSpPr>
            <p:nvPr/>
          </p:nvSpPr>
          <p:spPr bwMode="auto">
            <a:xfrm>
              <a:off x="2793" y="2655"/>
              <a:ext cx="1638" cy="786"/>
            </a:xfrm>
            <a:custGeom>
              <a:avLst/>
              <a:gdLst>
                <a:gd name="T0" fmla="*/ 38 w 1638"/>
                <a:gd name="T1" fmla="*/ 0 h 813"/>
                <a:gd name="T2" fmla="*/ 267 w 1638"/>
                <a:gd name="T3" fmla="*/ 530 h 813"/>
                <a:gd name="T4" fmla="*/ 1638 w 1638"/>
                <a:gd name="T5" fmla="*/ 664 h 813"/>
                <a:gd name="T6" fmla="*/ 0 60000 65536"/>
                <a:gd name="T7" fmla="*/ 0 60000 65536"/>
                <a:gd name="T8" fmla="*/ 0 60000 65536"/>
                <a:gd name="T9" fmla="*/ 0 w 1638"/>
                <a:gd name="T10" fmla="*/ 0 h 813"/>
                <a:gd name="T11" fmla="*/ 1638 w 1638"/>
                <a:gd name="T12" fmla="*/ 813 h 8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8" h="813">
                  <a:moveTo>
                    <a:pt x="38" y="0"/>
                  </a:moveTo>
                  <a:cubicBezTo>
                    <a:pt x="19" y="257"/>
                    <a:pt x="0" y="514"/>
                    <a:pt x="267" y="649"/>
                  </a:cubicBezTo>
                  <a:cubicBezTo>
                    <a:pt x="534" y="784"/>
                    <a:pt x="1409" y="786"/>
                    <a:pt x="1638" y="813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2" name="Freeform 121"/>
            <p:cNvSpPr>
              <a:spLocks/>
            </p:cNvSpPr>
            <p:nvPr/>
          </p:nvSpPr>
          <p:spPr bwMode="auto">
            <a:xfrm>
              <a:off x="1788" y="2144"/>
              <a:ext cx="2735" cy="1416"/>
            </a:xfrm>
            <a:custGeom>
              <a:avLst/>
              <a:gdLst>
                <a:gd name="T0" fmla="*/ 815 w 1638"/>
                <a:gd name="T1" fmla="*/ 0 h 813"/>
                <a:gd name="T2" fmla="*/ 5791 w 1638"/>
                <a:gd name="T3" fmla="*/ 18114 h 813"/>
                <a:gd name="T4" fmla="*/ 35500 w 1638"/>
                <a:gd name="T5" fmla="*/ 22694 h 813"/>
                <a:gd name="T6" fmla="*/ 0 60000 65536"/>
                <a:gd name="T7" fmla="*/ 0 60000 65536"/>
                <a:gd name="T8" fmla="*/ 0 60000 65536"/>
                <a:gd name="T9" fmla="*/ 0 w 1638"/>
                <a:gd name="T10" fmla="*/ 0 h 813"/>
                <a:gd name="T11" fmla="*/ 1638 w 1638"/>
                <a:gd name="T12" fmla="*/ 813 h 8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8" h="813">
                  <a:moveTo>
                    <a:pt x="38" y="0"/>
                  </a:moveTo>
                  <a:cubicBezTo>
                    <a:pt x="19" y="257"/>
                    <a:pt x="0" y="514"/>
                    <a:pt x="267" y="649"/>
                  </a:cubicBezTo>
                  <a:cubicBezTo>
                    <a:pt x="534" y="784"/>
                    <a:pt x="1409" y="786"/>
                    <a:pt x="1638" y="813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3" name="Freeform 122"/>
            <p:cNvSpPr>
              <a:spLocks/>
            </p:cNvSpPr>
            <p:nvPr/>
          </p:nvSpPr>
          <p:spPr bwMode="auto">
            <a:xfrm>
              <a:off x="637" y="1833"/>
              <a:ext cx="3978" cy="1838"/>
            </a:xfrm>
            <a:custGeom>
              <a:avLst/>
              <a:gdLst>
                <a:gd name="T0" fmla="*/ 7762 w 1638"/>
                <a:gd name="T1" fmla="*/ 0 h 813"/>
                <a:gd name="T2" fmla="*/ 54757 w 1638"/>
                <a:gd name="T3" fmla="*/ 86648 h 813"/>
                <a:gd name="T4" fmla="*/ 336061 w 1638"/>
                <a:gd name="T5" fmla="*/ 108532 h 813"/>
                <a:gd name="T6" fmla="*/ 0 60000 65536"/>
                <a:gd name="T7" fmla="*/ 0 60000 65536"/>
                <a:gd name="T8" fmla="*/ 0 60000 65536"/>
                <a:gd name="T9" fmla="*/ 0 w 1638"/>
                <a:gd name="T10" fmla="*/ 0 h 813"/>
                <a:gd name="T11" fmla="*/ 1638 w 1638"/>
                <a:gd name="T12" fmla="*/ 813 h 8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8" h="813">
                  <a:moveTo>
                    <a:pt x="38" y="0"/>
                  </a:moveTo>
                  <a:cubicBezTo>
                    <a:pt x="19" y="257"/>
                    <a:pt x="0" y="514"/>
                    <a:pt x="267" y="649"/>
                  </a:cubicBezTo>
                  <a:cubicBezTo>
                    <a:pt x="534" y="784"/>
                    <a:pt x="1409" y="786"/>
                    <a:pt x="1638" y="813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4" name="Line 123"/>
            <p:cNvSpPr>
              <a:spLocks noChangeShapeType="1"/>
            </p:cNvSpPr>
            <p:nvPr/>
          </p:nvSpPr>
          <p:spPr bwMode="auto">
            <a:xfrm>
              <a:off x="4184" y="2007"/>
              <a:ext cx="691" cy="93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24"/>
          <p:cNvGrpSpPr>
            <a:grpSpLocks/>
          </p:cNvGrpSpPr>
          <p:nvPr/>
        </p:nvGrpSpPr>
        <p:grpSpPr bwMode="auto">
          <a:xfrm>
            <a:off x="7753350" y="4718050"/>
            <a:ext cx="801688" cy="598488"/>
            <a:chOff x="1298" y="617"/>
            <a:chExt cx="2004" cy="1629"/>
          </a:xfrm>
        </p:grpSpPr>
        <p:sp>
          <p:nvSpPr>
            <p:cNvPr id="44045" name="Freeform 125"/>
            <p:cNvSpPr>
              <a:spLocks/>
            </p:cNvSpPr>
            <p:nvPr/>
          </p:nvSpPr>
          <p:spPr bwMode="auto">
            <a:xfrm>
              <a:off x="1298" y="823"/>
              <a:ext cx="448" cy="384"/>
            </a:xfrm>
            <a:custGeom>
              <a:avLst/>
              <a:gdLst>
                <a:gd name="T0" fmla="*/ 0 w 448"/>
                <a:gd name="T1" fmla="*/ 384 h 384"/>
                <a:gd name="T2" fmla="*/ 183 w 448"/>
                <a:gd name="T3" fmla="*/ 119 h 384"/>
                <a:gd name="T4" fmla="*/ 448 w 448"/>
                <a:gd name="T5" fmla="*/ 0 h 384"/>
                <a:gd name="T6" fmla="*/ 0 60000 65536"/>
                <a:gd name="T7" fmla="*/ 0 60000 65536"/>
                <a:gd name="T8" fmla="*/ 0 60000 65536"/>
                <a:gd name="T9" fmla="*/ 0 w 448"/>
                <a:gd name="T10" fmla="*/ 0 h 384"/>
                <a:gd name="T11" fmla="*/ 448 w 448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8" h="384">
                  <a:moveTo>
                    <a:pt x="0" y="384"/>
                  </a:moveTo>
                  <a:cubicBezTo>
                    <a:pt x="30" y="340"/>
                    <a:pt x="108" y="183"/>
                    <a:pt x="183" y="119"/>
                  </a:cubicBezTo>
                  <a:cubicBezTo>
                    <a:pt x="258" y="55"/>
                    <a:pt x="393" y="25"/>
                    <a:pt x="448" y="0"/>
                  </a:cubicBezTo>
                </a:path>
              </a:pathLst>
            </a:custGeom>
            <a:noFill/>
            <a:ln w="28575" cmpd="sng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6" name="Freeform 126"/>
            <p:cNvSpPr>
              <a:spLocks/>
            </p:cNvSpPr>
            <p:nvPr/>
          </p:nvSpPr>
          <p:spPr bwMode="auto">
            <a:xfrm rot="1023065">
              <a:off x="1753" y="617"/>
              <a:ext cx="483" cy="388"/>
            </a:xfrm>
            <a:custGeom>
              <a:avLst/>
              <a:gdLst>
                <a:gd name="T0" fmla="*/ 39 w 483"/>
                <a:gd name="T1" fmla="*/ 333 h 388"/>
                <a:gd name="T2" fmla="*/ 29 w 483"/>
                <a:gd name="T3" fmla="*/ 114 h 388"/>
                <a:gd name="T4" fmla="*/ 212 w 483"/>
                <a:gd name="T5" fmla="*/ 4 h 388"/>
                <a:gd name="T6" fmla="*/ 432 w 483"/>
                <a:gd name="T7" fmla="*/ 87 h 388"/>
                <a:gd name="T8" fmla="*/ 477 w 483"/>
                <a:gd name="T9" fmla="*/ 288 h 388"/>
                <a:gd name="T10" fmla="*/ 395 w 483"/>
                <a:gd name="T11" fmla="*/ 388 h 3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3"/>
                <a:gd name="T19" fmla="*/ 0 h 388"/>
                <a:gd name="T20" fmla="*/ 483 w 483"/>
                <a:gd name="T21" fmla="*/ 388 h 3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3" h="388">
                  <a:moveTo>
                    <a:pt x="39" y="333"/>
                  </a:moveTo>
                  <a:cubicBezTo>
                    <a:pt x="37" y="297"/>
                    <a:pt x="0" y="169"/>
                    <a:pt x="29" y="114"/>
                  </a:cubicBezTo>
                  <a:cubicBezTo>
                    <a:pt x="58" y="59"/>
                    <a:pt x="145" y="8"/>
                    <a:pt x="212" y="4"/>
                  </a:cubicBezTo>
                  <a:cubicBezTo>
                    <a:pt x="279" y="0"/>
                    <a:pt x="388" y="40"/>
                    <a:pt x="432" y="87"/>
                  </a:cubicBezTo>
                  <a:cubicBezTo>
                    <a:pt x="476" y="134"/>
                    <a:pt x="483" y="238"/>
                    <a:pt x="477" y="288"/>
                  </a:cubicBezTo>
                  <a:cubicBezTo>
                    <a:pt x="471" y="338"/>
                    <a:pt x="412" y="367"/>
                    <a:pt x="395" y="388"/>
                  </a:cubicBezTo>
                </a:path>
              </a:pathLst>
            </a:custGeom>
            <a:noFill/>
            <a:ln w="28575" cmpd="sng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7" name="Freeform 127"/>
            <p:cNvSpPr>
              <a:spLocks/>
            </p:cNvSpPr>
            <p:nvPr/>
          </p:nvSpPr>
          <p:spPr bwMode="auto">
            <a:xfrm>
              <a:off x="1298" y="1207"/>
              <a:ext cx="878" cy="914"/>
            </a:xfrm>
            <a:custGeom>
              <a:avLst/>
              <a:gdLst>
                <a:gd name="T0" fmla="*/ 0 w 878"/>
                <a:gd name="T1" fmla="*/ 0 h 914"/>
                <a:gd name="T2" fmla="*/ 73 w 878"/>
                <a:gd name="T3" fmla="*/ 64 h 914"/>
                <a:gd name="T4" fmla="*/ 247 w 878"/>
                <a:gd name="T5" fmla="*/ 119 h 914"/>
                <a:gd name="T6" fmla="*/ 512 w 878"/>
                <a:gd name="T7" fmla="*/ 228 h 914"/>
                <a:gd name="T8" fmla="*/ 668 w 878"/>
                <a:gd name="T9" fmla="*/ 585 h 914"/>
                <a:gd name="T10" fmla="*/ 878 w 878"/>
                <a:gd name="T11" fmla="*/ 914 h 9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8"/>
                <a:gd name="T19" fmla="*/ 0 h 914"/>
                <a:gd name="T20" fmla="*/ 878 w 878"/>
                <a:gd name="T21" fmla="*/ 914 h 9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8" h="914">
                  <a:moveTo>
                    <a:pt x="0" y="0"/>
                  </a:moveTo>
                  <a:cubicBezTo>
                    <a:pt x="12" y="11"/>
                    <a:pt x="32" y="44"/>
                    <a:pt x="73" y="64"/>
                  </a:cubicBezTo>
                  <a:cubicBezTo>
                    <a:pt x="114" y="84"/>
                    <a:pt x="174" y="92"/>
                    <a:pt x="247" y="119"/>
                  </a:cubicBezTo>
                  <a:cubicBezTo>
                    <a:pt x="320" y="146"/>
                    <a:pt x="442" y="150"/>
                    <a:pt x="512" y="228"/>
                  </a:cubicBezTo>
                  <a:cubicBezTo>
                    <a:pt x="582" y="306"/>
                    <a:pt x="607" y="471"/>
                    <a:pt x="668" y="585"/>
                  </a:cubicBezTo>
                  <a:cubicBezTo>
                    <a:pt x="729" y="699"/>
                    <a:pt x="797" y="807"/>
                    <a:pt x="878" y="914"/>
                  </a:cubicBezTo>
                </a:path>
              </a:pathLst>
            </a:custGeom>
            <a:noFill/>
            <a:ln w="28575" cmpd="sng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8" name="Freeform 128"/>
            <p:cNvSpPr>
              <a:spLocks/>
            </p:cNvSpPr>
            <p:nvPr/>
          </p:nvSpPr>
          <p:spPr bwMode="auto">
            <a:xfrm>
              <a:off x="2094" y="1691"/>
              <a:ext cx="317" cy="551"/>
            </a:xfrm>
            <a:custGeom>
              <a:avLst/>
              <a:gdLst>
                <a:gd name="T0" fmla="*/ 73 w 317"/>
                <a:gd name="T1" fmla="*/ 430 h 551"/>
                <a:gd name="T2" fmla="*/ 0 w 317"/>
                <a:gd name="T3" fmla="*/ 494 h 551"/>
                <a:gd name="T4" fmla="*/ 73 w 317"/>
                <a:gd name="T5" fmla="*/ 549 h 551"/>
                <a:gd name="T6" fmla="*/ 256 w 317"/>
                <a:gd name="T7" fmla="*/ 485 h 551"/>
                <a:gd name="T8" fmla="*/ 265 w 317"/>
                <a:gd name="T9" fmla="*/ 375 h 551"/>
                <a:gd name="T10" fmla="*/ 311 w 317"/>
                <a:gd name="T11" fmla="*/ 110 h 551"/>
                <a:gd name="T12" fmla="*/ 301 w 317"/>
                <a:gd name="T13" fmla="*/ 0 h 5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7"/>
                <a:gd name="T22" fmla="*/ 0 h 551"/>
                <a:gd name="T23" fmla="*/ 317 w 317"/>
                <a:gd name="T24" fmla="*/ 551 h 5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7" h="551">
                  <a:moveTo>
                    <a:pt x="73" y="430"/>
                  </a:moveTo>
                  <a:cubicBezTo>
                    <a:pt x="36" y="452"/>
                    <a:pt x="0" y="474"/>
                    <a:pt x="0" y="494"/>
                  </a:cubicBezTo>
                  <a:cubicBezTo>
                    <a:pt x="0" y="514"/>
                    <a:pt x="30" y="551"/>
                    <a:pt x="73" y="549"/>
                  </a:cubicBezTo>
                  <a:cubicBezTo>
                    <a:pt x="116" y="547"/>
                    <a:pt x="224" y="514"/>
                    <a:pt x="256" y="485"/>
                  </a:cubicBezTo>
                  <a:cubicBezTo>
                    <a:pt x="288" y="456"/>
                    <a:pt x="256" y="437"/>
                    <a:pt x="265" y="375"/>
                  </a:cubicBezTo>
                  <a:cubicBezTo>
                    <a:pt x="274" y="313"/>
                    <a:pt x="305" y="172"/>
                    <a:pt x="311" y="110"/>
                  </a:cubicBezTo>
                  <a:cubicBezTo>
                    <a:pt x="317" y="48"/>
                    <a:pt x="303" y="17"/>
                    <a:pt x="301" y="0"/>
                  </a:cubicBezTo>
                </a:path>
              </a:pathLst>
            </a:custGeom>
            <a:noFill/>
            <a:ln w="28575" cmpd="sng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9" name="Freeform 129"/>
            <p:cNvSpPr>
              <a:spLocks/>
            </p:cNvSpPr>
            <p:nvPr/>
          </p:nvSpPr>
          <p:spPr bwMode="auto">
            <a:xfrm>
              <a:off x="2395" y="1810"/>
              <a:ext cx="430" cy="156"/>
            </a:xfrm>
            <a:custGeom>
              <a:avLst/>
              <a:gdLst>
                <a:gd name="T0" fmla="*/ 0 w 430"/>
                <a:gd name="T1" fmla="*/ 0 h 156"/>
                <a:gd name="T2" fmla="*/ 211 w 430"/>
                <a:gd name="T3" fmla="*/ 110 h 156"/>
                <a:gd name="T4" fmla="*/ 430 w 430"/>
                <a:gd name="T5" fmla="*/ 156 h 156"/>
                <a:gd name="T6" fmla="*/ 0 60000 65536"/>
                <a:gd name="T7" fmla="*/ 0 60000 65536"/>
                <a:gd name="T8" fmla="*/ 0 60000 65536"/>
                <a:gd name="T9" fmla="*/ 0 w 430"/>
                <a:gd name="T10" fmla="*/ 0 h 156"/>
                <a:gd name="T11" fmla="*/ 430 w 430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0" h="156">
                  <a:moveTo>
                    <a:pt x="0" y="0"/>
                  </a:moveTo>
                  <a:cubicBezTo>
                    <a:pt x="69" y="42"/>
                    <a:pt x="139" y="84"/>
                    <a:pt x="211" y="110"/>
                  </a:cubicBezTo>
                  <a:cubicBezTo>
                    <a:pt x="283" y="136"/>
                    <a:pt x="356" y="146"/>
                    <a:pt x="430" y="156"/>
                  </a:cubicBezTo>
                </a:path>
              </a:pathLst>
            </a:custGeom>
            <a:noFill/>
            <a:ln w="28575" cmpd="sng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0" name="Freeform 130"/>
            <p:cNvSpPr>
              <a:spLocks/>
            </p:cNvSpPr>
            <p:nvPr/>
          </p:nvSpPr>
          <p:spPr bwMode="auto">
            <a:xfrm>
              <a:off x="2798" y="1792"/>
              <a:ext cx="91" cy="320"/>
            </a:xfrm>
            <a:custGeom>
              <a:avLst/>
              <a:gdLst>
                <a:gd name="T0" fmla="*/ 0 w 91"/>
                <a:gd name="T1" fmla="*/ 0 h 320"/>
                <a:gd name="T2" fmla="*/ 18 w 91"/>
                <a:gd name="T3" fmla="*/ 219 h 320"/>
                <a:gd name="T4" fmla="*/ 91 w 91"/>
                <a:gd name="T5" fmla="*/ 320 h 320"/>
                <a:gd name="T6" fmla="*/ 0 60000 65536"/>
                <a:gd name="T7" fmla="*/ 0 60000 65536"/>
                <a:gd name="T8" fmla="*/ 0 60000 65536"/>
                <a:gd name="T9" fmla="*/ 0 w 91"/>
                <a:gd name="T10" fmla="*/ 0 h 320"/>
                <a:gd name="T11" fmla="*/ 91 w 91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" h="320">
                  <a:moveTo>
                    <a:pt x="0" y="0"/>
                  </a:moveTo>
                  <a:cubicBezTo>
                    <a:pt x="1" y="83"/>
                    <a:pt x="3" y="166"/>
                    <a:pt x="18" y="219"/>
                  </a:cubicBezTo>
                  <a:cubicBezTo>
                    <a:pt x="33" y="272"/>
                    <a:pt x="62" y="296"/>
                    <a:pt x="91" y="320"/>
                  </a:cubicBezTo>
                </a:path>
              </a:pathLst>
            </a:custGeom>
            <a:noFill/>
            <a:ln w="28575" cmpd="sng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1" name="Freeform 131"/>
            <p:cNvSpPr>
              <a:spLocks/>
            </p:cNvSpPr>
            <p:nvPr/>
          </p:nvSpPr>
          <p:spPr bwMode="auto">
            <a:xfrm>
              <a:off x="2798" y="2112"/>
              <a:ext cx="256" cy="134"/>
            </a:xfrm>
            <a:custGeom>
              <a:avLst/>
              <a:gdLst>
                <a:gd name="T0" fmla="*/ 73 w 256"/>
                <a:gd name="T1" fmla="*/ 0 h 134"/>
                <a:gd name="T2" fmla="*/ 0 w 256"/>
                <a:gd name="T3" fmla="*/ 46 h 134"/>
                <a:gd name="T4" fmla="*/ 73 w 256"/>
                <a:gd name="T5" fmla="*/ 128 h 134"/>
                <a:gd name="T6" fmla="*/ 256 w 256"/>
                <a:gd name="T7" fmla="*/ 82 h 1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6"/>
                <a:gd name="T13" fmla="*/ 0 h 134"/>
                <a:gd name="T14" fmla="*/ 256 w 256"/>
                <a:gd name="T15" fmla="*/ 134 h 1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6" h="134">
                  <a:moveTo>
                    <a:pt x="73" y="0"/>
                  </a:moveTo>
                  <a:cubicBezTo>
                    <a:pt x="36" y="12"/>
                    <a:pt x="0" y="25"/>
                    <a:pt x="0" y="46"/>
                  </a:cubicBezTo>
                  <a:cubicBezTo>
                    <a:pt x="0" y="67"/>
                    <a:pt x="30" y="122"/>
                    <a:pt x="73" y="128"/>
                  </a:cubicBezTo>
                  <a:cubicBezTo>
                    <a:pt x="116" y="134"/>
                    <a:pt x="186" y="108"/>
                    <a:pt x="256" y="82"/>
                  </a:cubicBezTo>
                </a:path>
              </a:pathLst>
            </a:custGeom>
            <a:noFill/>
            <a:ln w="28575" cmpd="sng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2" name="Freeform 132"/>
            <p:cNvSpPr>
              <a:spLocks/>
            </p:cNvSpPr>
            <p:nvPr/>
          </p:nvSpPr>
          <p:spPr bwMode="auto">
            <a:xfrm>
              <a:off x="3054" y="1362"/>
              <a:ext cx="248" cy="814"/>
            </a:xfrm>
            <a:custGeom>
              <a:avLst/>
              <a:gdLst>
                <a:gd name="T0" fmla="*/ 0 w 248"/>
                <a:gd name="T1" fmla="*/ 814 h 814"/>
                <a:gd name="T2" fmla="*/ 210 w 248"/>
                <a:gd name="T3" fmla="*/ 457 h 814"/>
                <a:gd name="T4" fmla="*/ 228 w 248"/>
                <a:gd name="T5" fmla="*/ 0 h 814"/>
                <a:gd name="T6" fmla="*/ 0 60000 65536"/>
                <a:gd name="T7" fmla="*/ 0 60000 65536"/>
                <a:gd name="T8" fmla="*/ 0 60000 65536"/>
                <a:gd name="T9" fmla="*/ 0 w 248"/>
                <a:gd name="T10" fmla="*/ 0 h 814"/>
                <a:gd name="T11" fmla="*/ 248 w 248"/>
                <a:gd name="T12" fmla="*/ 814 h 8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814">
                  <a:moveTo>
                    <a:pt x="0" y="814"/>
                  </a:moveTo>
                  <a:cubicBezTo>
                    <a:pt x="35" y="754"/>
                    <a:pt x="172" y="593"/>
                    <a:pt x="210" y="457"/>
                  </a:cubicBezTo>
                  <a:cubicBezTo>
                    <a:pt x="248" y="321"/>
                    <a:pt x="224" y="95"/>
                    <a:pt x="228" y="0"/>
                  </a:cubicBezTo>
                </a:path>
              </a:pathLst>
            </a:custGeom>
            <a:noFill/>
            <a:ln w="28575" cmpd="sng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3" name="Freeform 133"/>
            <p:cNvSpPr>
              <a:spLocks/>
            </p:cNvSpPr>
            <p:nvPr/>
          </p:nvSpPr>
          <p:spPr bwMode="auto">
            <a:xfrm>
              <a:off x="2222" y="914"/>
              <a:ext cx="548" cy="137"/>
            </a:xfrm>
            <a:custGeom>
              <a:avLst/>
              <a:gdLst>
                <a:gd name="T0" fmla="*/ 0 w 548"/>
                <a:gd name="T1" fmla="*/ 0 h 137"/>
                <a:gd name="T2" fmla="*/ 128 w 548"/>
                <a:gd name="T3" fmla="*/ 64 h 137"/>
                <a:gd name="T4" fmla="*/ 548 w 548"/>
                <a:gd name="T5" fmla="*/ 137 h 137"/>
                <a:gd name="T6" fmla="*/ 0 60000 65536"/>
                <a:gd name="T7" fmla="*/ 0 60000 65536"/>
                <a:gd name="T8" fmla="*/ 0 60000 65536"/>
                <a:gd name="T9" fmla="*/ 0 w 548"/>
                <a:gd name="T10" fmla="*/ 0 h 137"/>
                <a:gd name="T11" fmla="*/ 548 w 548"/>
                <a:gd name="T12" fmla="*/ 137 h 1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8" h="137">
                  <a:moveTo>
                    <a:pt x="0" y="0"/>
                  </a:moveTo>
                  <a:cubicBezTo>
                    <a:pt x="17" y="26"/>
                    <a:pt x="37" y="41"/>
                    <a:pt x="128" y="64"/>
                  </a:cubicBezTo>
                  <a:cubicBezTo>
                    <a:pt x="219" y="87"/>
                    <a:pt x="461" y="122"/>
                    <a:pt x="548" y="137"/>
                  </a:cubicBezTo>
                </a:path>
              </a:pathLst>
            </a:custGeom>
            <a:noFill/>
            <a:ln w="28575" cmpd="sng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4" name="Freeform 134"/>
            <p:cNvSpPr>
              <a:spLocks/>
            </p:cNvSpPr>
            <p:nvPr/>
          </p:nvSpPr>
          <p:spPr bwMode="auto">
            <a:xfrm>
              <a:off x="2770" y="1051"/>
              <a:ext cx="521" cy="311"/>
            </a:xfrm>
            <a:custGeom>
              <a:avLst/>
              <a:gdLst>
                <a:gd name="T0" fmla="*/ 0 w 521"/>
                <a:gd name="T1" fmla="*/ 0 h 311"/>
                <a:gd name="T2" fmla="*/ 339 w 521"/>
                <a:gd name="T3" fmla="*/ 101 h 311"/>
                <a:gd name="T4" fmla="*/ 521 w 521"/>
                <a:gd name="T5" fmla="*/ 311 h 311"/>
                <a:gd name="T6" fmla="*/ 0 60000 65536"/>
                <a:gd name="T7" fmla="*/ 0 60000 65536"/>
                <a:gd name="T8" fmla="*/ 0 60000 65536"/>
                <a:gd name="T9" fmla="*/ 0 w 521"/>
                <a:gd name="T10" fmla="*/ 0 h 311"/>
                <a:gd name="T11" fmla="*/ 521 w 521"/>
                <a:gd name="T12" fmla="*/ 311 h 3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1" h="311">
                  <a:moveTo>
                    <a:pt x="0" y="0"/>
                  </a:moveTo>
                  <a:cubicBezTo>
                    <a:pt x="56" y="17"/>
                    <a:pt x="252" y="49"/>
                    <a:pt x="339" y="101"/>
                  </a:cubicBezTo>
                  <a:cubicBezTo>
                    <a:pt x="426" y="153"/>
                    <a:pt x="483" y="267"/>
                    <a:pt x="521" y="311"/>
                  </a:cubicBezTo>
                </a:path>
              </a:pathLst>
            </a:custGeom>
            <a:noFill/>
            <a:ln w="28575" cmpd="sng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823" name="Text Box 135"/>
          <p:cNvSpPr txBox="1">
            <a:spLocks noChangeArrowheads="1"/>
          </p:cNvSpPr>
          <p:nvPr/>
        </p:nvSpPr>
        <p:spPr bwMode="auto">
          <a:xfrm>
            <a:off x="2743200" y="757535"/>
            <a:ext cx="5848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How can pikas be affected by climate?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14824" name="Text Box 136"/>
          <p:cNvSpPr txBox="1">
            <a:spLocks noChangeArrowheads="1"/>
          </p:cNvSpPr>
          <p:nvPr/>
        </p:nvSpPr>
        <p:spPr bwMode="auto">
          <a:xfrm>
            <a:off x="6400800" y="6172200"/>
            <a:ext cx="2354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/>
              <a:t>Courtesy of Dr. Chris 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010150" y="1584325"/>
            <a:ext cx="35925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07" charset="-128"/>
              </a:rPr>
              <a:t>25 historical populations</a:t>
            </a:r>
          </a:p>
          <a:p>
            <a:pPr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07" charset="-128"/>
              </a:rPr>
              <a:t>recorded 1898-1990</a:t>
            </a:r>
          </a:p>
          <a:p>
            <a:pPr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07" charset="-128"/>
              </a:rPr>
              <a:t>(average date = 1933)</a:t>
            </a:r>
          </a:p>
          <a:p>
            <a:pPr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pitchFamily="-107" charset="-128"/>
            </a:endParaRPr>
          </a:p>
          <a:p>
            <a:pPr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07" charset="-128"/>
              </a:rPr>
              <a:t>6 extinct by 1999 (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07" charset="-128"/>
                <a:cs typeface="Arial" charset="0"/>
              </a:rPr>
              <a:t>►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07" charset="-128"/>
              </a:rPr>
              <a:t>)</a:t>
            </a:r>
          </a:p>
          <a:p>
            <a:pPr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07" charset="-128"/>
              </a:rPr>
              <a:t>10 by 2008 (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07" charset="-128"/>
                <a:cs typeface="Arial" charset="0"/>
              </a:rPr>
              <a:t>◄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07" charset="-128"/>
              </a:rPr>
              <a:t>)</a:t>
            </a:r>
          </a:p>
          <a:p>
            <a:pPr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pitchFamily="-107" charset="-128"/>
            </a:endParaRPr>
          </a:p>
          <a:p>
            <a:pPr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07" charset="-128"/>
              </a:rPr>
              <a:t>Extinction rate is rising</a:t>
            </a:r>
          </a:p>
          <a:p>
            <a:pPr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ＭＳ Ｐゴシック" pitchFamily="-107" charset="-128"/>
            </a:endParaRPr>
          </a:p>
          <a:p>
            <a:pPr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ＭＳ Ｐゴシック" pitchFamily="-107" charset="-128"/>
            </a:endParaRPr>
          </a:p>
        </p:txBody>
      </p:sp>
      <p:pic>
        <p:nvPicPr>
          <p:cNvPr id="19" name="Picture 7" descr="o_princeps_distribut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4262" y="1295400"/>
            <a:ext cx="3868738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457200" y="381000"/>
            <a:ext cx="4007645" cy="6106886"/>
            <a:chOff x="330200" y="0"/>
            <a:chExt cx="4475163" cy="6858000"/>
          </a:xfrm>
        </p:grpSpPr>
        <p:pic>
          <p:nvPicPr>
            <p:cNvPr id="2" name="Picture 2" descr="Bi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0769" t="14261" r="36923" b="35651"/>
            <a:stretch>
              <a:fillRect/>
            </a:stretch>
          </p:blipFill>
          <p:spPr bwMode="auto">
            <a:xfrm>
              <a:off x="330200" y="0"/>
              <a:ext cx="4475163" cy="6858000"/>
            </a:xfrm>
            <a:prstGeom prst="rect">
              <a:avLst/>
            </a:prstGeom>
            <a:noFill/>
            <a:ln w="25400" cap="rnd">
              <a:solidFill>
                <a:srgbClr val="000099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987425" y="1050925"/>
              <a:ext cx="1404938" cy="2863850"/>
              <a:chOff x="622" y="662"/>
              <a:chExt cx="885" cy="1804"/>
            </a:xfrm>
          </p:grpSpPr>
          <p:sp>
            <p:nvSpPr>
              <p:cNvPr id="5" name="AutoShape 5"/>
              <p:cNvSpPr>
                <a:spLocks noChangeArrowheads="1"/>
              </p:cNvSpPr>
              <p:nvPr/>
            </p:nvSpPr>
            <p:spPr bwMode="auto">
              <a:xfrm rot="5400000">
                <a:off x="1385" y="2344"/>
                <a:ext cx="94" cy="15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" name="AutoShape 6"/>
              <p:cNvSpPr>
                <a:spLocks noChangeArrowheads="1"/>
              </p:cNvSpPr>
              <p:nvPr/>
            </p:nvSpPr>
            <p:spPr bwMode="auto">
              <a:xfrm rot="5400000">
                <a:off x="650" y="634"/>
                <a:ext cx="94" cy="15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AutoShape 7"/>
              <p:cNvSpPr>
                <a:spLocks noChangeArrowheads="1"/>
              </p:cNvSpPr>
              <p:nvPr/>
            </p:nvSpPr>
            <p:spPr bwMode="auto">
              <a:xfrm rot="5400000">
                <a:off x="825" y="920"/>
                <a:ext cx="94" cy="15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AutoShape 8"/>
              <p:cNvSpPr>
                <a:spLocks noChangeArrowheads="1"/>
              </p:cNvSpPr>
              <p:nvPr/>
            </p:nvSpPr>
            <p:spPr bwMode="auto">
              <a:xfrm rot="5400000">
                <a:off x="989" y="724"/>
                <a:ext cx="94" cy="15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AutoShape 9"/>
              <p:cNvSpPr>
                <a:spLocks noChangeArrowheads="1"/>
              </p:cNvSpPr>
              <p:nvPr/>
            </p:nvSpPr>
            <p:spPr bwMode="auto">
              <a:xfrm rot="5400000">
                <a:off x="1096" y="1128"/>
                <a:ext cx="94" cy="15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utoShape 10"/>
              <p:cNvSpPr>
                <a:spLocks noChangeArrowheads="1"/>
              </p:cNvSpPr>
              <p:nvPr/>
            </p:nvSpPr>
            <p:spPr bwMode="auto">
              <a:xfrm rot="5400000">
                <a:off x="1232" y="1176"/>
                <a:ext cx="94" cy="15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1887538" y="3990975"/>
              <a:ext cx="2163762" cy="922338"/>
              <a:chOff x="1189" y="2514"/>
              <a:chExt cx="1363" cy="581"/>
            </a:xfrm>
          </p:grpSpPr>
          <p:sp>
            <p:nvSpPr>
              <p:cNvPr id="12" name="AutoShape 13"/>
              <p:cNvSpPr>
                <a:spLocks noChangeArrowheads="1"/>
              </p:cNvSpPr>
              <p:nvPr/>
            </p:nvSpPr>
            <p:spPr bwMode="auto">
              <a:xfrm rot="-5400000">
                <a:off x="2430" y="2724"/>
                <a:ext cx="94" cy="150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AutoShape 14"/>
              <p:cNvSpPr>
                <a:spLocks noChangeArrowheads="1"/>
              </p:cNvSpPr>
              <p:nvPr/>
            </p:nvSpPr>
            <p:spPr bwMode="auto">
              <a:xfrm rot="-5400000">
                <a:off x="1620" y="2486"/>
                <a:ext cx="94" cy="150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utoShape 15"/>
              <p:cNvSpPr>
                <a:spLocks noChangeArrowheads="1"/>
              </p:cNvSpPr>
              <p:nvPr/>
            </p:nvSpPr>
            <p:spPr bwMode="auto">
              <a:xfrm rot="-5400000">
                <a:off x="1985" y="2707"/>
                <a:ext cx="94" cy="150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AutoShape 17"/>
              <p:cNvSpPr>
                <a:spLocks noChangeArrowheads="1"/>
              </p:cNvSpPr>
              <p:nvPr/>
            </p:nvSpPr>
            <p:spPr bwMode="auto">
              <a:xfrm rot="-5400000">
                <a:off x="1217" y="2973"/>
                <a:ext cx="94" cy="150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4800600" y="6172200"/>
            <a:ext cx="4133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07" charset="-128"/>
              </a:rPr>
              <a:t>Beever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07" charset="-128"/>
              </a:rPr>
              <a:t> et al. 2011,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07" charset="-128"/>
              </a:rPr>
              <a:t>Global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07" charset="-128"/>
              </a:rPr>
              <a:t>Change Biology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419600" y="0"/>
            <a:ext cx="4495800" cy="13716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Ochotona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princeps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distribution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495800" y="381000"/>
            <a:ext cx="1600200" cy="32766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096000" y="3667125"/>
            <a:ext cx="914400" cy="13620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495800" y="5029200"/>
            <a:ext cx="1600200" cy="14478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8813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010150" y="1584325"/>
            <a:ext cx="359251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07" charset="-128"/>
              </a:rPr>
              <a:t>25 historical populations</a:t>
            </a:r>
          </a:p>
          <a:p>
            <a:pPr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07" charset="-128"/>
              </a:rPr>
              <a:t>recorded 1898-1990</a:t>
            </a:r>
          </a:p>
          <a:p>
            <a:pPr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07" charset="-128"/>
              </a:rPr>
              <a:t>(average date = 1933)</a:t>
            </a:r>
          </a:p>
          <a:p>
            <a:pPr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pitchFamily="-107" charset="-128"/>
            </a:endParaRPr>
          </a:p>
          <a:p>
            <a:pPr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07" charset="-128"/>
              </a:rPr>
              <a:t>6 extinct by 1999 (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07" charset="-128"/>
                <a:cs typeface="Arial" charset="0"/>
              </a:rPr>
              <a:t>►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07" charset="-128"/>
              </a:rPr>
              <a:t>)</a:t>
            </a:r>
          </a:p>
          <a:p>
            <a:pPr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07" charset="-128"/>
              </a:rPr>
              <a:t>10 by 2008 (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07" charset="-128"/>
                <a:cs typeface="Arial" charset="0"/>
              </a:rPr>
              <a:t>◄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07" charset="-128"/>
              </a:rPr>
              <a:t>)</a:t>
            </a:r>
          </a:p>
          <a:p>
            <a:pPr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pitchFamily="-107" charset="-128"/>
            </a:endParaRPr>
          </a:p>
          <a:p>
            <a:pPr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07" charset="-128"/>
              </a:rPr>
              <a:t>Extinction rate is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07" charset="-128"/>
              </a:rPr>
              <a:t>rising</a:t>
            </a:r>
          </a:p>
          <a:p>
            <a:pPr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pitchFamily="-107" charset="-128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07" charset="-128"/>
              </a:rPr>
              <a:t>Best Predictors: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07" charset="-128"/>
              </a:rPr>
              <a:t> Chronic heat stress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07" charset="-128"/>
              </a:rPr>
              <a:t> Acute cold stress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pitchFamily="-107" charset="-128"/>
            </a:endParaRPr>
          </a:p>
          <a:p>
            <a:pPr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ＭＳ Ｐゴシック" pitchFamily="-107" charset="-128"/>
            </a:endParaRPr>
          </a:p>
          <a:p>
            <a:pPr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ＭＳ Ｐゴシック" pitchFamily="-107" charset="-128"/>
            </a:endParaRPr>
          </a:p>
        </p:txBody>
      </p:sp>
      <p:grpSp>
        <p:nvGrpSpPr>
          <p:cNvPr id="4" name="Group 16"/>
          <p:cNvGrpSpPr/>
          <p:nvPr/>
        </p:nvGrpSpPr>
        <p:grpSpPr>
          <a:xfrm>
            <a:off x="457200" y="381000"/>
            <a:ext cx="4007645" cy="6106886"/>
            <a:chOff x="330200" y="0"/>
            <a:chExt cx="4475163" cy="6858000"/>
          </a:xfrm>
        </p:grpSpPr>
        <p:pic>
          <p:nvPicPr>
            <p:cNvPr id="2" name="Picture 2" descr="Bi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0769" t="14261" r="36923" b="35651"/>
            <a:stretch>
              <a:fillRect/>
            </a:stretch>
          </p:blipFill>
          <p:spPr bwMode="auto">
            <a:xfrm>
              <a:off x="330200" y="0"/>
              <a:ext cx="4475163" cy="6858000"/>
            </a:xfrm>
            <a:prstGeom prst="rect">
              <a:avLst/>
            </a:prstGeom>
            <a:noFill/>
            <a:ln w="25400" cap="rnd">
              <a:solidFill>
                <a:srgbClr val="000099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4"/>
            <p:cNvGrpSpPr>
              <a:grpSpLocks/>
            </p:cNvGrpSpPr>
            <p:nvPr/>
          </p:nvGrpSpPr>
          <p:grpSpPr bwMode="auto">
            <a:xfrm>
              <a:off x="987425" y="1050925"/>
              <a:ext cx="1404938" cy="2863850"/>
              <a:chOff x="622" y="662"/>
              <a:chExt cx="885" cy="1804"/>
            </a:xfrm>
          </p:grpSpPr>
          <p:sp>
            <p:nvSpPr>
              <p:cNvPr id="5" name="AutoShape 5"/>
              <p:cNvSpPr>
                <a:spLocks noChangeArrowheads="1"/>
              </p:cNvSpPr>
              <p:nvPr/>
            </p:nvSpPr>
            <p:spPr bwMode="auto">
              <a:xfrm rot="5400000">
                <a:off x="1385" y="2344"/>
                <a:ext cx="94" cy="15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" name="AutoShape 6"/>
              <p:cNvSpPr>
                <a:spLocks noChangeArrowheads="1"/>
              </p:cNvSpPr>
              <p:nvPr/>
            </p:nvSpPr>
            <p:spPr bwMode="auto">
              <a:xfrm rot="5400000">
                <a:off x="650" y="634"/>
                <a:ext cx="94" cy="15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AutoShape 7"/>
              <p:cNvSpPr>
                <a:spLocks noChangeArrowheads="1"/>
              </p:cNvSpPr>
              <p:nvPr/>
            </p:nvSpPr>
            <p:spPr bwMode="auto">
              <a:xfrm rot="5400000">
                <a:off x="825" y="920"/>
                <a:ext cx="94" cy="15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AutoShape 8"/>
              <p:cNvSpPr>
                <a:spLocks noChangeArrowheads="1"/>
              </p:cNvSpPr>
              <p:nvPr/>
            </p:nvSpPr>
            <p:spPr bwMode="auto">
              <a:xfrm rot="5400000">
                <a:off x="989" y="724"/>
                <a:ext cx="94" cy="15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AutoShape 9"/>
              <p:cNvSpPr>
                <a:spLocks noChangeArrowheads="1"/>
              </p:cNvSpPr>
              <p:nvPr/>
            </p:nvSpPr>
            <p:spPr bwMode="auto">
              <a:xfrm rot="5400000">
                <a:off x="1096" y="1128"/>
                <a:ext cx="94" cy="15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utoShape 10"/>
              <p:cNvSpPr>
                <a:spLocks noChangeArrowheads="1"/>
              </p:cNvSpPr>
              <p:nvPr/>
            </p:nvSpPr>
            <p:spPr bwMode="auto">
              <a:xfrm rot="5400000">
                <a:off x="1232" y="1176"/>
                <a:ext cx="94" cy="15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18"/>
            <p:cNvGrpSpPr>
              <a:grpSpLocks/>
            </p:cNvGrpSpPr>
            <p:nvPr/>
          </p:nvGrpSpPr>
          <p:grpSpPr bwMode="auto">
            <a:xfrm>
              <a:off x="1887538" y="3990975"/>
              <a:ext cx="2163762" cy="922338"/>
              <a:chOff x="1189" y="2514"/>
              <a:chExt cx="1363" cy="581"/>
            </a:xfrm>
          </p:grpSpPr>
          <p:sp>
            <p:nvSpPr>
              <p:cNvPr id="12" name="AutoShape 13"/>
              <p:cNvSpPr>
                <a:spLocks noChangeArrowheads="1"/>
              </p:cNvSpPr>
              <p:nvPr/>
            </p:nvSpPr>
            <p:spPr bwMode="auto">
              <a:xfrm rot="-5400000">
                <a:off x="2430" y="2724"/>
                <a:ext cx="94" cy="150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AutoShape 14"/>
              <p:cNvSpPr>
                <a:spLocks noChangeArrowheads="1"/>
              </p:cNvSpPr>
              <p:nvPr/>
            </p:nvSpPr>
            <p:spPr bwMode="auto">
              <a:xfrm rot="-5400000">
                <a:off x="1620" y="2486"/>
                <a:ext cx="94" cy="150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utoShape 15"/>
              <p:cNvSpPr>
                <a:spLocks noChangeArrowheads="1"/>
              </p:cNvSpPr>
              <p:nvPr/>
            </p:nvSpPr>
            <p:spPr bwMode="auto">
              <a:xfrm rot="-5400000">
                <a:off x="1985" y="2707"/>
                <a:ext cx="94" cy="150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AutoShape 17"/>
              <p:cNvSpPr>
                <a:spLocks noChangeArrowheads="1"/>
              </p:cNvSpPr>
              <p:nvPr/>
            </p:nvSpPr>
            <p:spPr bwMode="auto">
              <a:xfrm rot="-5400000">
                <a:off x="1217" y="2973"/>
                <a:ext cx="94" cy="150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4800600" y="6172200"/>
            <a:ext cx="4133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07" charset="-128"/>
              </a:rPr>
              <a:t>Beever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07" charset="-128"/>
              </a:rPr>
              <a:t> et al. 2011,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07" charset="-128"/>
              </a:rPr>
              <a:t>Global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07" charset="-128"/>
              </a:rPr>
              <a:t>Change Biology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419600" y="0"/>
            <a:ext cx="4495800" cy="13716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Ochotona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princeps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268813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4294967295"/>
          </p:nvPr>
        </p:nvSpPr>
        <p:spPr>
          <a:xfrm>
            <a:off x="609600" y="304800"/>
            <a:ext cx="8534400" cy="6858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u="sng" dirty="0" smtClean="0">
                <a:solidFill>
                  <a:schemeClr val="accent1"/>
                </a:solidFill>
              </a:rPr>
              <a:t>Great Basin </a:t>
            </a:r>
            <a:r>
              <a:rPr lang="en-US" dirty="0" smtClean="0">
                <a:solidFill>
                  <a:schemeClr val="accent1"/>
                </a:solidFill>
              </a:rPr>
              <a:t>	   </a:t>
            </a:r>
            <a:r>
              <a:rPr lang="en-US" u="sng" dirty="0" smtClean="0">
                <a:solidFill>
                  <a:schemeClr val="accent1"/>
                </a:solidFill>
              </a:rPr>
              <a:t>vs.</a:t>
            </a:r>
            <a:r>
              <a:rPr lang="en-US" dirty="0" smtClean="0">
                <a:solidFill>
                  <a:schemeClr val="accent1"/>
                </a:solidFill>
              </a:rPr>
              <a:t>      </a:t>
            </a:r>
            <a:r>
              <a:rPr lang="en-US" u="sng" dirty="0" smtClean="0">
                <a:solidFill>
                  <a:schemeClr val="accent1"/>
                </a:solidFill>
              </a:rPr>
              <a:t>Southern Rockies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12291" name="TextBox 9"/>
          <p:cNvSpPr txBox="1">
            <a:spLocks noChangeArrowheads="1"/>
          </p:cNvSpPr>
          <p:nvPr/>
        </p:nvSpPr>
        <p:spPr bwMode="auto">
          <a:xfrm>
            <a:off x="5181600" y="914400"/>
            <a:ext cx="3124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More overall habitat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Higher elevation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More connectivity between populations?</a:t>
            </a:r>
          </a:p>
        </p:txBody>
      </p:sp>
      <p:sp>
        <p:nvSpPr>
          <p:cNvPr id="12292" name="TextBox 10"/>
          <p:cNvSpPr txBox="1">
            <a:spLocks noChangeArrowheads="1"/>
          </p:cNvSpPr>
          <p:nvPr/>
        </p:nvSpPr>
        <p:spPr bwMode="auto">
          <a:xfrm>
            <a:off x="533400" y="914400"/>
            <a:ext cx="365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Less overall habitat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Lower elevation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Isolated pika populations</a:t>
            </a:r>
          </a:p>
        </p:txBody>
      </p:sp>
      <p:grpSp>
        <p:nvGrpSpPr>
          <p:cNvPr id="12293" name="Group 16"/>
          <p:cNvGrpSpPr>
            <a:grpSpLocks/>
          </p:cNvGrpSpPr>
          <p:nvPr/>
        </p:nvGrpSpPr>
        <p:grpSpPr bwMode="auto">
          <a:xfrm>
            <a:off x="1676400" y="2590800"/>
            <a:ext cx="4267200" cy="3810000"/>
            <a:chOff x="990600" y="2794695"/>
            <a:chExt cx="4267200" cy="3810000"/>
          </a:xfrm>
        </p:grpSpPr>
        <p:pic>
          <p:nvPicPr>
            <p:cNvPr id="12294" name="Picture 11" descr="o_princeps_distribution.jpg"/>
            <p:cNvPicPr>
              <a:picLocks noChangeAspect="1"/>
            </p:cNvPicPr>
            <p:nvPr/>
          </p:nvPicPr>
          <p:blipFill>
            <a:blip r:embed="rId3" cstate="print"/>
            <a:srcRect l="17726" t="47180"/>
            <a:stretch>
              <a:fillRect/>
            </a:stretch>
          </p:blipFill>
          <p:spPr bwMode="auto">
            <a:xfrm>
              <a:off x="990600" y="3200400"/>
              <a:ext cx="4097482" cy="3404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Arrow Connector 7"/>
            <p:cNvCxnSpPr/>
            <p:nvPr/>
          </p:nvCxnSpPr>
          <p:spPr>
            <a:xfrm rot="16200000" flipV="1">
              <a:off x="1219200" y="3023295"/>
              <a:ext cx="1524000" cy="10668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4038600" y="3023295"/>
              <a:ext cx="1447800" cy="9906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4294967295"/>
          </p:nvPr>
        </p:nvSpPr>
        <p:spPr>
          <a:xfrm>
            <a:off x="533400" y="304800"/>
            <a:ext cx="8077200" cy="685800"/>
          </a:xfrm>
        </p:spPr>
        <p:txBody>
          <a:bodyPr>
            <a:normAutofit fontScale="92500"/>
          </a:bodyPr>
          <a:lstStyle/>
          <a:p>
            <a:pPr algn="ctr" eaLnBrk="1" hangingPunct="1">
              <a:buFontTx/>
              <a:buNone/>
            </a:pPr>
            <a:r>
              <a:rPr lang="en-US" sz="3000" u="sng" dirty="0" smtClean="0">
                <a:solidFill>
                  <a:schemeClr val="accent1"/>
                </a:solidFill>
              </a:rPr>
              <a:t>Great Basin </a:t>
            </a:r>
            <a:r>
              <a:rPr lang="en-US" sz="3000" dirty="0" smtClean="0">
                <a:solidFill>
                  <a:schemeClr val="accent1"/>
                </a:solidFill>
              </a:rPr>
              <a:t>	   </a:t>
            </a:r>
            <a:r>
              <a:rPr lang="en-US" sz="3000" u="sng" dirty="0" smtClean="0">
                <a:solidFill>
                  <a:schemeClr val="accent1"/>
                </a:solidFill>
              </a:rPr>
              <a:t>vs.</a:t>
            </a:r>
            <a:r>
              <a:rPr lang="en-US" sz="3000" dirty="0" smtClean="0">
                <a:solidFill>
                  <a:schemeClr val="accent1"/>
                </a:solidFill>
              </a:rPr>
              <a:t>		</a:t>
            </a:r>
            <a:r>
              <a:rPr lang="en-US" sz="3000" u="sng" dirty="0" smtClean="0">
                <a:solidFill>
                  <a:schemeClr val="accent1"/>
                </a:solidFill>
              </a:rPr>
              <a:t>Southern Rockies</a:t>
            </a:r>
            <a:endParaRPr lang="en-US" sz="3000" dirty="0" smtClean="0">
              <a:solidFill>
                <a:schemeClr val="accent1"/>
              </a:solidFill>
            </a:endParaRPr>
          </a:p>
        </p:txBody>
      </p:sp>
      <p:sp>
        <p:nvSpPr>
          <p:cNvPr id="13315" name="TextBox 9"/>
          <p:cNvSpPr txBox="1">
            <a:spLocks noChangeArrowheads="1"/>
          </p:cNvSpPr>
          <p:nvPr/>
        </p:nvSpPr>
        <p:spPr bwMode="auto">
          <a:xfrm>
            <a:off x="5181600" y="914400"/>
            <a:ext cx="3124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More overall habitat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Higher elevation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More connectivity between populations?</a:t>
            </a:r>
          </a:p>
        </p:txBody>
      </p:sp>
      <p:sp>
        <p:nvSpPr>
          <p:cNvPr id="13316" name="TextBox 10"/>
          <p:cNvSpPr txBox="1">
            <a:spLocks noChangeArrowheads="1"/>
          </p:cNvSpPr>
          <p:nvPr/>
        </p:nvSpPr>
        <p:spPr bwMode="auto">
          <a:xfrm>
            <a:off x="533400" y="914400"/>
            <a:ext cx="365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Less overall habitat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Lower elevation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Isolated pika populations</a:t>
            </a:r>
          </a:p>
        </p:txBody>
      </p:sp>
      <p:grpSp>
        <p:nvGrpSpPr>
          <p:cNvPr id="13317" name="Group 40"/>
          <p:cNvGrpSpPr>
            <a:grpSpLocks/>
          </p:cNvGrpSpPr>
          <p:nvPr/>
        </p:nvGrpSpPr>
        <p:grpSpPr bwMode="auto">
          <a:xfrm>
            <a:off x="609600" y="2971800"/>
            <a:ext cx="7696200" cy="2819400"/>
            <a:chOff x="609600" y="2971800"/>
            <a:chExt cx="7696200" cy="2819400"/>
          </a:xfrm>
        </p:grpSpPr>
        <p:cxnSp>
          <p:nvCxnSpPr>
            <p:cNvPr id="19" name="Straight Connector 18"/>
            <p:cNvCxnSpPr/>
            <p:nvPr/>
          </p:nvCxnSpPr>
          <p:spPr>
            <a:xfrm rot="5400000" flipH="1" flipV="1">
              <a:off x="342900" y="4762500"/>
              <a:ext cx="1066800" cy="5334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1066800" y="4572000"/>
              <a:ext cx="457200" cy="3048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257300" y="4381500"/>
              <a:ext cx="762000" cy="3810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1524000" y="4495800"/>
              <a:ext cx="990600" cy="3810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2286000" y="4800600"/>
              <a:ext cx="990600" cy="5334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2057400" y="4724400"/>
              <a:ext cx="609600" cy="3048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6324600" y="3429000"/>
              <a:ext cx="381000" cy="2286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5791200" y="3124200"/>
              <a:ext cx="762000" cy="4572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 flipH="1" flipV="1">
              <a:off x="4610100" y="3543300"/>
              <a:ext cx="1905000" cy="7620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4572000" y="4267200"/>
              <a:ext cx="914400" cy="3048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3695700" y="4381500"/>
              <a:ext cx="1600200" cy="7620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6324600" y="3657600"/>
              <a:ext cx="1219200" cy="6096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7048500" y="4000500"/>
              <a:ext cx="762000" cy="3810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6972300" y="4457700"/>
              <a:ext cx="1981200" cy="6858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/>
          <p:nvPr/>
        </p:nvCxnSpPr>
        <p:spPr>
          <a:xfrm>
            <a:off x="457200" y="4722813"/>
            <a:ext cx="83058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895600" y="43434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10,000 feet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533400" y="3048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What about the Southern Rockies?</a:t>
            </a:r>
          </a:p>
        </p:txBody>
      </p:sp>
      <p:grpSp>
        <p:nvGrpSpPr>
          <p:cNvPr id="14339" name="Group 15"/>
          <p:cNvGrpSpPr>
            <a:grpSpLocks/>
          </p:cNvGrpSpPr>
          <p:nvPr/>
        </p:nvGrpSpPr>
        <p:grpSpPr bwMode="auto">
          <a:xfrm>
            <a:off x="2438400" y="1473200"/>
            <a:ext cx="4097338" cy="3403600"/>
            <a:chOff x="381000" y="838200"/>
            <a:chExt cx="4097482" cy="3404295"/>
          </a:xfrm>
        </p:grpSpPr>
        <p:pic>
          <p:nvPicPr>
            <p:cNvPr id="14341" name="Picture 12" descr="o_princeps_distribution.jpg"/>
            <p:cNvPicPr>
              <a:picLocks noChangeAspect="1"/>
            </p:cNvPicPr>
            <p:nvPr/>
          </p:nvPicPr>
          <p:blipFill>
            <a:blip r:embed="rId3" cstate="print"/>
            <a:srcRect l="17726" t="47180"/>
            <a:stretch>
              <a:fillRect/>
            </a:stretch>
          </p:blipFill>
          <p:spPr bwMode="auto">
            <a:xfrm>
              <a:off x="381000" y="838200"/>
              <a:ext cx="4097482" cy="3404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2" name="TextBox 13"/>
            <p:cNvSpPr txBox="1">
              <a:spLocks noChangeArrowheads="1"/>
            </p:cNvSpPr>
            <p:nvPr/>
          </p:nvSpPr>
          <p:spPr bwMode="auto">
            <a:xfrm>
              <a:off x="3429107" y="1600356"/>
              <a:ext cx="609622" cy="762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400" b="1">
                  <a:solidFill>
                    <a:srgbClr val="FFFF00"/>
                  </a:solidFill>
                  <a:latin typeface="Calibri" pitchFamily="34" charset="0"/>
                </a:rPr>
                <a:t>?</a:t>
              </a:r>
            </a:p>
          </p:txBody>
        </p:sp>
      </p:grpSp>
      <p:sp>
        <p:nvSpPr>
          <p:cNvPr id="14340" name="TextBox 16"/>
          <p:cNvSpPr txBox="1">
            <a:spLocks noChangeArrowheads="1"/>
          </p:cNvSpPr>
          <p:nvPr/>
        </p:nvSpPr>
        <p:spPr bwMode="auto">
          <a:xfrm>
            <a:off x="1981200" y="5257800"/>
            <a:ext cx="533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Trends here could determine the fate of the species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Research Questions</a:t>
            </a:r>
          </a:p>
        </p:txBody>
      </p:sp>
      <p:sp>
        <p:nvSpPr>
          <p:cNvPr id="15363" name="Content Placeholder 2"/>
          <p:cNvSpPr>
            <a:spLocks/>
          </p:cNvSpPr>
          <p:nvPr/>
        </p:nvSpPr>
        <p:spPr bwMode="auto">
          <a:xfrm>
            <a:off x="4800600" y="3352800"/>
            <a:ext cx="4114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Current distribution?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Trends in distribution?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Are populations stable?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What factors are driving changes in distribution and/or abundance?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1219200"/>
            <a:ext cx="853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How has modern climate change impacted the distribution and abundance of O. princeps in the Southern Rocky Mountains?</a:t>
            </a:r>
          </a:p>
        </p:txBody>
      </p:sp>
      <p:pic>
        <p:nvPicPr>
          <p:cNvPr id="15365" name="Picture 6" descr="P8150402.JPG"/>
          <p:cNvPicPr>
            <a:picLocks noChangeAspect="1"/>
          </p:cNvPicPr>
          <p:nvPr/>
        </p:nvPicPr>
        <p:blipFill>
          <a:blip r:embed="rId3" cstate="print"/>
          <a:srcRect l="33333" t="32222" r="20833" b="20000"/>
          <a:stretch>
            <a:fillRect/>
          </a:stretch>
        </p:blipFill>
        <p:spPr bwMode="auto">
          <a:xfrm>
            <a:off x="533400" y="2971800"/>
            <a:ext cx="4191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924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Study Area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4114800" y="1600200"/>
            <a:ext cx="50292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The Southern Rockies</a:t>
            </a:r>
          </a:p>
          <a:p>
            <a:pPr lvl="1" eaLnBrk="1" hangingPunct="1"/>
            <a:r>
              <a:rPr lang="en-US" dirty="0" smtClean="0"/>
              <a:t>Laramie, WY 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	to Santa Fe, NM</a:t>
            </a:r>
          </a:p>
          <a:p>
            <a:pPr lvl="2" eaLnBrk="1" hangingPunct="1"/>
            <a:r>
              <a:rPr lang="en-US" dirty="0" smtClean="0"/>
              <a:t>~430 miles</a:t>
            </a:r>
          </a:p>
          <a:p>
            <a:pPr lvl="1" eaLnBrk="1" hangingPunct="1"/>
            <a:r>
              <a:rPr lang="en-US" dirty="0" smtClean="0"/>
              <a:t>Western CO border 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	to the plains</a:t>
            </a:r>
          </a:p>
          <a:p>
            <a:pPr lvl="2" eaLnBrk="1" hangingPunct="1"/>
            <a:r>
              <a:rPr lang="en-US" dirty="0" smtClean="0"/>
              <a:t>~250 miles</a:t>
            </a:r>
          </a:p>
        </p:txBody>
      </p:sp>
      <p:pic>
        <p:nvPicPr>
          <p:cNvPr id="16388" name="Picture 7" descr="o_princeps_distribut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462" y="1295400"/>
            <a:ext cx="3868738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276600" y="4038600"/>
            <a:ext cx="762000" cy="990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2131</TotalTime>
  <Words>361</Words>
  <Application>Microsoft Office PowerPoint</Application>
  <PresentationFormat>On-screen Show (4:3)</PresentationFormat>
  <Paragraphs>118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Aspect</vt:lpstr>
      <vt:lpstr>What limits  Southern Rockies  pika distribution?</vt:lpstr>
      <vt:lpstr>Slide 2</vt:lpstr>
      <vt:lpstr>Slide 3</vt:lpstr>
      <vt:lpstr>Slide 4</vt:lpstr>
      <vt:lpstr>Slide 5</vt:lpstr>
      <vt:lpstr>Slide 6</vt:lpstr>
      <vt:lpstr>What about the Southern Rockies?</vt:lpstr>
      <vt:lpstr>Research Questions</vt:lpstr>
      <vt:lpstr>Study Area</vt:lpstr>
      <vt:lpstr>Methods:  Determining changes in distribution</vt:lpstr>
      <vt:lpstr>Methods:</vt:lpstr>
      <vt:lpstr>Today’s Activity:</vt:lpstr>
    </vt:vector>
  </TitlesOfParts>
  <Company>University of Colorado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Pika</dc:title>
  <dc:creator>Liesl Peterson</dc:creator>
  <cp:lastModifiedBy>Liesl Peterson</cp:lastModifiedBy>
  <cp:revision>41</cp:revision>
  <dcterms:created xsi:type="dcterms:W3CDTF">2009-07-28T23:44:50Z</dcterms:created>
  <dcterms:modified xsi:type="dcterms:W3CDTF">2012-03-02T20:41:52Z</dcterms:modified>
</cp:coreProperties>
</file>