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1600" y="-80"/>
      </p:cViewPr>
      <p:guideLst>
        <p:guide orient="horz" pos="2880"/>
        <p:guide pos="2160"/>
      </p:guideLst>
    </p:cSldViewPr>
  </p:slideViewPr>
  <p:notesTextViewPr>
    <p:cViewPr>
      <p:scale>
        <a:sx n="100" d="100"/>
        <a:sy n="100" d="100"/>
      </p:scale>
      <p:origin x="0" y="0"/>
    </p:cViewPr>
  </p:notesTextViewPr>
  <p:sorterViewPr>
    <p:cViewPr>
      <p:scale>
        <a:sx n="249" d="100"/>
        <a:sy n="249"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76777A-0FE8-A64E-9D62-FE13B2597524}" type="datetimeFigureOut">
              <a:rPr lang="en-US" smtClean="0"/>
              <a:t>3/12/14</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6A1BFB-84AE-054B-8C2F-54107ED048E6}" type="slidenum">
              <a:rPr lang="en-US" smtClean="0"/>
              <a:t>‹#›</a:t>
            </a:fld>
            <a:endParaRPr lang="en-US"/>
          </a:p>
        </p:txBody>
      </p:sp>
    </p:spTree>
    <p:extLst>
      <p:ext uri="{BB962C8B-B14F-4D97-AF65-F5344CB8AC3E}">
        <p14:creationId xmlns:p14="http://schemas.microsoft.com/office/powerpoint/2010/main" val="27939725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6A1BFB-84AE-054B-8C2F-54107ED048E6}" type="slidenum">
              <a:rPr lang="en-US" smtClean="0"/>
              <a:t>1</a:t>
            </a:fld>
            <a:endParaRPr lang="en-US"/>
          </a:p>
        </p:txBody>
      </p:sp>
    </p:spTree>
    <p:extLst>
      <p:ext uri="{BB962C8B-B14F-4D97-AF65-F5344CB8AC3E}">
        <p14:creationId xmlns:p14="http://schemas.microsoft.com/office/powerpoint/2010/main" val="3582980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6F2051-71E5-6F43-B2A7-E44235E22F79}" type="datetimeFigureOut">
              <a:rPr lang="en-US" smtClean="0"/>
              <a:t>3/12/14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2223077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6F2051-71E5-6F43-B2A7-E44235E22F79}" type="datetimeFigureOut">
              <a:rPr lang="en-US" smtClean="0"/>
              <a:t>3/12/14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1958710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6F2051-71E5-6F43-B2A7-E44235E22F79}" type="datetimeFigureOut">
              <a:rPr lang="en-US" smtClean="0"/>
              <a:t>3/12/14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2464220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6F2051-71E5-6F43-B2A7-E44235E22F79}" type="datetimeFigureOut">
              <a:rPr lang="en-US" smtClean="0"/>
              <a:t>3/12/14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2499258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6F2051-71E5-6F43-B2A7-E44235E22F79}" type="datetimeFigureOut">
              <a:rPr lang="en-US" smtClean="0"/>
              <a:t>3/12/14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3156580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6F2051-71E5-6F43-B2A7-E44235E22F79}" type="datetimeFigureOut">
              <a:rPr lang="en-US" smtClean="0"/>
              <a:t>3/12/14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4090179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6F2051-71E5-6F43-B2A7-E44235E22F79}" type="datetimeFigureOut">
              <a:rPr lang="en-US" smtClean="0"/>
              <a:t>3/12/14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2185587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6F2051-71E5-6F43-B2A7-E44235E22F79}" type="datetimeFigureOut">
              <a:rPr lang="en-US" smtClean="0"/>
              <a:t>3/12/14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2249368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6F2051-71E5-6F43-B2A7-E44235E22F79}" type="datetimeFigureOut">
              <a:rPr lang="en-US" smtClean="0"/>
              <a:t>3/12/14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604062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6F2051-71E5-6F43-B2A7-E44235E22F79}" type="datetimeFigureOut">
              <a:rPr lang="en-US" smtClean="0"/>
              <a:t>3/12/14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1627502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6F2051-71E5-6F43-B2A7-E44235E22F79}" type="datetimeFigureOut">
              <a:rPr lang="en-US" smtClean="0"/>
              <a:t>3/12/14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6308030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E6F2051-71E5-6F43-B2A7-E44235E22F79}" type="datetimeFigureOut">
              <a:rPr lang="en-US" smtClean="0"/>
              <a:t>3/12/14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0AD2BEB-E855-2746-AA04-F9220BA6B9FF}" type="slidenum">
              <a:rPr lang="en-US" smtClean="0"/>
              <a:t>‹#›</a:t>
            </a:fld>
            <a:endParaRPr lang="en-US"/>
          </a:p>
        </p:txBody>
      </p:sp>
    </p:spTree>
    <p:extLst>
      <p:ext uri="{BB962C8B-B14F-4D97-AF65-F5344CB8AC3E}">
        <p14:creationId xmlns:p14="http://schemas.microsoft.com/office/powerpoint/2010/main" val="1903023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microsoft.com/office/2007/relationships/hdphoto" Target="../media/hdphoto1.wdp"/><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64477" y="828104"/>
            <a:ext cx="5817246" cy="9387185"/>
          </a:xfrm>
          <a:prstGeom prst="rect">
            <a:avLst/>
          </a:prstGeom>
        </p:spPr>
        <p:txBody>
          <a:bodyPr wrap="square">
            <a:spAutoFit/>
          </a:bodyPr>
          <a:lstStyle/>
          <a:p>
            <a:pPr algn="ctr"/>
            <a:r>
              <a:rPr lang="en-US" sz="1600" b="1" dirty="0">
                <a:latin typeface="Abadi MT Condensed Extra Bold"/>
                <a:cs typeface="Abadi MT Condensed Extra Bold"/>
              </a:rPr>
              <a:t>Glaciers on the Move</a:t>
            </a:r>
            <a:endParaRPr lang="en-US" sz="1600" dirty="0">
              <a:latin typeface="Abadi MT Condensed Extra Bold"/>
              <a:cs typeface="Abadi MT Condensed Extra Bold"/>
            </a:endParaRPr>
          </a:p>
          <a:p>
            <a:pPr algn="ctr"/>
            <a:r>
              <a:rPr lang="en-US" sz="1200" i="1" dirty="0" err="1" smtClean="0">
                <a:latin typeface="Abadi MT Condensed Extra Bold"/>
                <a:cs typeface="Abadi MT Condensed Extra Bold"/>
              </a:rPr>
              <a:t>ScienceLIVE</a:t>
            </a:r>
            <a:r>
              <a:rPr lang="en-US" sz="1200" i="1" dirty="0" smtClean="0">
                <a:latin typeface="Abadi MT Condensed Extra Bold"/>
                <a:cs typeface="Abadi MT Condensed Extra Bold"/>
              </a:rPr>
              <a:t> Lesson </a:t>
            </a:r>
            <a:r>
              <a:rPr lang="en-US" sz="1200" i="1" dirty="0">
                <a:latin typeface="Abadi MT Condensed Extra Bold"/>
                <a:cs typeface="Abadi MT Condensed Extra Bold"/>
              </a:rPr>
              <a:t>Plan </a:t>
            </a:r>
          </a:p>
          <a:p>
            <a:pPr algn="ctr"/>
            <a:r>
              <a:rPr lang="en-US" sz="1200" dirty="0">
                <a:latin typeface="Abadi MT Condensed Extra Bold"/>
                <a:cs typeface="Abadi MT Condensed Extra Bold"/>
              </a:rPr>
              <a:t>Grades K-</a:t>
            </a:r>
            <a:r>
              <a:rPr lang="en-US" sz="1200" dirty="0" smtClean="0">
                <a:latin typeface="Abadi MT Condensed Extra Bold"/>
                <a:cs typeface="Abadi MT Condensed Extra Bold"/>
              </a:rPr>
              <a:t>8</a:t>
            </a:r>
          </a:p>
          <a:p>
            <a:pPr algn="ctr"/>
            <a:endParaRPr lang="en-US" sz="1200" b="1" dirty="0">
              <a:latin typeface="Abadi MT Condensed Extra Bold"/>
              <a:cs typeface="Abadi MT Condensed Extra Bold"/>
            </a:endParaRPr>
          </a:p>
          <a:p>
            <a:r>
              <a:rPr lang="en-US" sz="1200" b="1" dirty="0" smtClean="0">
                <a:latin typeface="Abadi MT Condensed Extra Bold"/>
                <a:cs typeface="Abadi MT Condensed Extra Bold"/>
              </a:rPr>
              <a:t>Summary</a:t>
            </a:r>
            <a:endParaRPr lang="en-US" sz="1200" dirty="0">
              <a:latin typeface="Abadi MT Condensed Extra Bold"/>
              <a:cs typeface="Abadi MT Condensed Extra Bold"/>
            </a:endParaRPr>
          </a:p>
          <a:p>
            <a:r>
              <a:rPr lang="en-US" sz="1200" dirty="0" smtClean="0">
                <a:latin typeface="Abadi MT Condensed Light"/>
                <a:cs typeface="Abadi MT Condensed Light"/>
              </a:rPr>
              <a:t>In </a:t>
            </a:r>
            <a:r>
              <a:rPr lang="en-US" sz="1200" dirty="0">
                <a:latin typeface="Abadi MT Condensed Light"/>
                <a:cs typeface="Abadi MT Condensed Light"/>
              </a:rPr>
              <a:t>an inquiry base activity, students learn about how glaciers move by observing how a "</a:t>
            </a:r>
            <a:r>
              <a:rPr lang="en-US" sz="1200" dirty="0" err="1">
                <a:latin typeface="Abadi MT Condensed Light"/>
                <a:cs typeface="Abadi MT Condensed Light"/>
              </a:rPr>
              <a:t>flubber</a:t>
            </a:r>
            <a:r>
              <a:rPr lang="en-US" sz="1200" dirty="0">
                <a:latin typeface="Abadi MT Condensed Light"/>
                <a:cs typeface="Abadi MT Condensed Light"/>
              </a:rPr>
              <a:t>" glacier slides down a tiny mountain valley. While honing their observation skills, they will learn how slope and basal conditions (roughness of the ground surface) affect glacier movement. </a:t>
            </a:r>
          </a:p>
          <a:p>
            <a:r>
              <a:rPr lang="en-US" sz="1200" b="1" dirty="0">
                <a:latin typeface="Futura"/>
                <a:cs typeface="Futura"/>
              </a:rPr>
              <a:t> </a:t>
            </a:r>
            <a:endParaRPr lang="en-US" sz="1200" dirty="0">
              <a:latin typeface="Futura"/>
              <a:cs typeface="Futura"/>
            </a:endParaRPr>
          </a:p>
          <a:p>
            <a:r>
              <a:rPr lang="en-US" sz="1200" b="1" dirty="0">
                <a:latin typeface="Abadi MT Condensed Extra Bold"/>
                <a:cs typeface="Abadi MT Condensed Extra Bold"/>
              </a:rPr>
              <a:t>Learning Goals</a:t>
            </a:r>
            <a:endParaRPr lang="en-US" sz="1200" dirty="0">
              <a:latin typeface="Abadi MT Condensed Extra Bold"/>
              <a:cs typeface="Abadi MT Condensed Extra Bold"/>
            </a:endParaRPr>
          </a:p>
          <a:p>
            <a:pPr marL="171450" lvl="0" indent="-171450">
              <a:buFont typeface="Wingdings" charset="2"/>
              <a:buChar char="§"/>
            </a:pPr>
            <a:r>
              <a:rPr lang="en-US" sz="1200" dirty="0">
                <a:latin typeface="Abadi MT Condensed Light"/>
                <a:cs typeface="Abadi MT Condensed Light"/>
              </a:rPr>
              <a:t>A glacier is a large mass of ice that moves.</a:t>
            </a:r>
          </a:p>
          <a:p>
            <a:pPr marL="171450" lvl="0" indent="-171450">
              <a:buFont typeface="Wingdings" charset="2"/>
              <a:buChar char="§"/>
            </a:pPr>
            <a:r>
              <a:rPr lang="en-US" sz="1200" dirty="0">
                <a:latin typeface="Abadi MT Condensed Light"/>
                <a:cs typeface="Abadi MT Condensed Light"/>
              </a:rPr>
              <a:t>Glaciers form from snowfall that accumulates high in the mountains. </a:t>
            </a:r>
          </a:p>
          <a:p>
            <a:pPr marL="171450" lvl="0" indent="-171450">
              <a:buFont typeface="Wingdings" charset="2"/>
              <a:buChar char="§"/>
            </a:pPr>
            <a:r>
              <a:rPr lang="en-US" sz="1200" dirty="0">
                <a:latin typeface="Abadi MT Condensed Light"/>
                <a:cs typeface="Abadi MT Condensed Light"/>
              </a:rPr>
              <a:t>The movement of glaciers has shaped much of the world around us through erosion and deposition, creating U-shaped valleys, hanging valleys, arêtes, horns, and leaving behind glacial </a:t>
            </a:r>
            <a:r>
              <a:rPr lang="en-US" sz="1200" dirty="0" err="1">
                <a:latin typeface="Abadi MT Condensed Light"/>
                <a:cs typeface="Abadi MT Condensed Light"/>
              </a:rPr>
              <a:t>erratics</a:t>
            </a:r>
            <a:r>
              <a:rPr lang="en-US" sz="1200" dirty="0">
                <a:latin typeface="Abadi MT Condensed Light"/>
                <a:cs typeface="Abadi MT Condensed Light"/>
              </a:rPr>
              <a:t>. </a:t>
            </a:r>
          </a:p>
          <a:p>
            <a:pPr marL="171450" lvl="0" indent="-171450">
              <a:buFont typeface="Wingdings" charset="2"/>
              <a:buChar char="§"/>
            </a:pPr>
            <a:r>
              <a:rPr lang="en-US" sz="1200" dirty="0">
                <a:latin typeface="Abadi MT Condensed Light"/>
                <a:cs typeface="Abadi MT Condensed Light"/>
              </a:rPr>
              <a:t>Basal conditions and slope affect glacier movement. </a:t>
            </a:r>
            <a:endParaRPr lang="en-US" sz="1200" dirty="0" smtClean="0">
              <a:latin typeface="Abadi MT Condensed Light"/>
              <a:cs typeface="Abadi MT Condensed Light"/>
            </a:endParaRPr>
          </a:p>
          <a:p>
            <a:pPr marL="171450" lvl="0" indent="-171450">
              <a:buFont typeface="Wingdings" charset="2"/>
              <a:buChar char="Ø"/>
            </a:pPr>
            <a:endParaRPr lang="en-US" sz="1200" dirty="0">
              <a:latin typeface="Futura Condensed"/>
              <a:cs typeface="Futura Condensed"/>
            </a:endParaRPr>
          </a:p>
          <a:p>
            <a:r>
              <a:rPr lang="en-US" sz="1200" b="1" dirty="0">
                <a:latin typeface="Abadi MT Condensed Extra Bold"/>
                <a:cs typeface="Abadi MT Condensed Extra Bold"/>
              </a:rPr>
              <a:t>Materials </a:t>
            </a:r>
            <a:endParaRPr lang="en-US" sz="1200" dirty="0">
              <a:latin typeface="Abadi MT Condensed Extra Bold"/>
              <a:cs typeface="Abadi MT Condensed Extra Bold"/>
            </a:endParaRPr>
          </a:p>
          <a:p>
            <a:pPr marL="171450" lvl="0" indent="-171450">
              <a:buFont typeface="Wingdings" charset="2"/>
              <a:buChar char="§"/>
            </a:pPr>
            <a:r>
              <a:rPr lang="en-US" sz="1200" dirty="0" err="1" smtClean="0">
                <a:latin typeface="Abadi MT Condensed Light"/>
                <a:cs typeface="Abadi MT Condensed Light"/>
              </a:rPr>
              <a:t>Flubber</a:t>
            </a:r>
            <a:r>
              <a:rPr lang="en-US" sz="1200" dirty="0" smtClean="0">
                <a:latin typeface="Abadi MT Condensed Light"/>
                <a:cs typeface="Abadi MT Condensed Light"/>
              </a:rPr>
              <a:t>: Directions for one “glacier”:</a:t>
            </a:r>
            <a:endParaRPr lang="en-US" sz="1200" dirty="0">
              <a:latin typeface="Abadi MT Condensed Light"/>
              <a:cs typeface="Abadi MT Condensed Light"/>
            </a:endParaRPr>
          </a:p>
          <a:p>
            <a:pPr marL="628650" lvl="1" indent="-171450">
              <a:buFont typeface="Arial"/>
              <a:buChar char="•"/>
            </a:pPr>
            <a:r>
              <a:rPr lang="en-US" sz="1200" dirty="0" smtClean="0">
                <a:latin typeface="Abadi MT Condensed Light"/>
                <a:cs typeface="Abadi MT Condensed Light"/>
              </a:rPr>
              <a:t> Mix </a:t>
            </a:r>
            <a:r>
              <a:rPr lang="en-US" sz="1200" dirty="0">
                <a:latin typeface="Abadi MT Condensed Light"/>
                <a:cs typeface="Abadi MT Condensed Light"/>
              </a:rPr>
              <a:t>together 90 mL glue and 120 mL water </a:t>
            </a:r>
          </a:p>
          <a:p>
            <a:pPr marL="628650" lvl="1" indent="-171450">
              <a:buFont typeface="Arial"/>
              <a:buChar char="•"/>
            </a:pPr>
            <a:r>
              <a:rPr lang="en-US" sz="1200" dirty="0" smtClean="0">
                <a:latin typeface="Abadi MT Condensed Light"/>
                <a:cs typeface="Abadi MT Condensed Light"/>
              </a:rPr>
              <a:t>Add </a:t>
            </a:r>
            <a:r>
              <a:rPr lang="en-US" sz="1200" dirty="0">
                <a:latin typeface="Abadi MT Condensed Light"/>
                <a:cs typeface="Abadi MT Condensed Light"/>
              </a:rPr>
              <a:t>80 mL Borax solution [solution is 3% Borax, 97% water] and mix well</a:t>
            </a:r>
          </a:p>
          <a:p>
            <a:pPr marL="171450" lvl="0" indent="-171450">
              <a:buFont typeface="Wingdings" charset="2"/>
              <a:buChar char="§"/>
            </a:pPr>
            <a:r>
              <a:rPr lang="en-US" sz="1200" dirty="0">
                <a:latin typeface="Abadi MT Condensed Light"/>
                <a:cs typeface="Abadi MT Condensed Light"/>
              </a:rPr>
              <a:t>4 sections of PVC Pipe (cut in half lengthwise), one covered in sandpaper, one covered in small </a:t>
            </a:r>
            <a:r>
              <a:rPr lang="en-US" sz="1200" dirty="0" smtClean="0">
                <a:latin typeface="Abadi MT Condensed Light"/>
                <a:cs typeface="Abadi MT Condensed Light"/>
              </a:rPr>
              <a:t>pebbles (fish tank gravel works great for this)</a:t>
            </a:r>
            <a:endParaRPr lang="en-US" sz="1200" dirty="0">
              <a:latin typeface="Abadi MT Condensed Light"/>
              <a:cs typeface="Abadi MT Condensed Light"/>
            </a:endParaRPr>
          </a:p>
          <a:p>
            <a:pPr marL="171450" lvl="0" indent="-171450">
              <a:buFont typeface="Wingdings" charset="2"/>
              <a:buChar char="§"/>
            </a:pPr>
            <a:r>
              <a:rPr lang="en-US" sz="1200" dirty="0">
                <a:latin typeface="Abadi MT Condensed Light"/>
                <a:cs typeface="Abadi MT Condensed Light"/>
              </a:rPr>
              <a:t>4 stands for PVC Pipe, 3 tall, 1 short</a:t>
            </a:r>
          </a:p>
          <a:p>
            <a:pPr marL="171450" lvl="0" indent="-171450">
              <a:buFont typeface="Wingdings" charset="2"/>
              <a:buChar char="§"/>
            </a:pPr>
            <a:r>
              <a:rPr lang="en-US" sz="1200" dirty="0">
                <a:latin typeface="Abadi MT Condensed Light"/>
                <a:cs typeface="Abadi MT Condensed Light"/>
              </a:rPr>
              <a:t>4 plastic trays to catch </a:t>
            </a:r>
            <a:r>
              <a:rPr lang="en-US" sz="1200" dirty="0" err="1">
                <a:latin typeface="Abadi MT Condensed Light"/>
                <a:cs typeface="Abadi MT Condensed Light"/>
              </a:rPr>
              <a:t>flubber</a:t>
            </a:r>
            <a:r>
              <a:rPr lang="en-US" sz="1200" dirty="0">
                <a:latin typeface="Abadi MT Condensed Light"/>
                <a:cs typeface="Abadi MT Condensed Light"/>
              </a:rPr>
              <a:t> at the bottom</a:t>
            </a:r>
          </a:p>
          <a:p>
            <a:pPr marL="171450" lvl="0" indent="-171450">
              <a:buFont typeface="Wingdings" charset="2"/>
              <a:buChar char="§"/>
            </a:pPr>
            <a:r>
              <a:rPr lang="en-US" sz="1200" dirty="0">
                <a:latin typeface="Abadi MT Condensed Light"/>
                <a:cs typeface="Abadi MT Condensed Light"/>
              </a:rPr>
              <a:t>4 rulers</a:t>
            </a:r>
          </a:p>
          <a:p>
            <a:pPr marL="171450" lvl="0" indent="-171450">
              <a:buFont typeface="Wingdings" charset="2"/>
              <a:buChar char="§"/>
            </a:pPr>
            <a:r>
              <a:rPr lang="en-US" sz="1200" dirty="0">
                <a:latin typeface="Abadi MT Condensed Light"/>
                <a:cs typeface="Abadi MT Condensed Light"/>
              </a:rPr>
              <a:t>Sticky notes to mark glacier travel</a:t>
            </a:r>
          </a:p>
          <a:p>
            <a:pPr marL="171450" lvl="0" indent="-171450">
              <a:buFont typeface="Wingdings" charset="2"/>
              <a:buChar char="§"/>
            </a:pPr>
            <a:r>
              <a:rPr lang="en-US" sz="1200" dirty="0">
                <a:latin typeface="Abadi MT Condensed Light"/>
                <a:cs typeface="Abadi MT Condensed Light"/>
              </a:rPr>
              <a:t>Timer</a:t>
            </a:r>
          </a:p>
          <a:p>
            <a:endParaRPr lang="en-US" sz="1200" dirty="0">
              <a:latin typeface="Futura Condensed"/>
              <a:cs typeface="Futura Condensed"/>
            </a:endParaRPr>
          </a:p>
          <a:p>
            <a:r>
              <a:rPr lang="en-US" sz="1200" b="1" dirty="0">
                <a:latin typeface="Abadi MT Condensed Extra Bold"/>
                <a:cs typeface="Abadi MT Condensed Extra Bold"/>
              </a:rPr>
              <a:t>Experiment Set-Up</a:t>
            </a:r>
            <a:endParaRPr lang="en-US" sz="1200" dirty="0">
              <a:latin typeface="Abadi MT Condensed Extra Bold"/>
              <a:cs typeface="Abadi MT Condensed Extra Bold"/>
            </a:endParaRPr>
          </a:p>
          <a:p>
            <a:r>
              <a:rPr lang="en-US" sz="1200" b="1" dirty="0">
                <a:latin typeface="Futura"/>
                <a:cs typeface="Futura"/>
              </a:rPr>
              <a:t>	</a:t>
            </a:r>
            <a:r>
              <a:rPr lang="en-US" sz="1200" dirty="0">
                <a:latin typeface="Abadi MT Condensed Light"/>
                <a:cs typeface="Abadi MT Condensed Light"/>
              </a:rPr>
              <a:t>Begin by having students come up with a prediction by answering the question, which glacier will travel the fastest and why? Next, divide students into four groups, one at each glacier chute. Use silly putty to connect the glacier chute to the stand and to the plastic trays, so the chute doesn’t slip. Designate a student in each group to be the “</a:t>
            </a:r>
            <a:r>
              <a:rPr lang="en-US" sz="1200" dirty="0" err="1">
                <a:latin typeface="Abadi MT Condensed Light"/>
                <a:cs typeface="Abadi MT Condensed Light"/>
              </a:rPr>
              <a:t>flubber</a:t>
            </a:r>
            <a:r>
              <a:rPr lang="en-US" sz="1200" dirty="0">
                <a:latin typeface="Abadi MT Condensed Light"/>
                <a:cs typeface="Abadi MT Condensed Light"/>
              </a:rPr>
              <a:t> handler”, and tell all of the students that the “</a:t>
            </a:r>
            <a:r>
              <a:rPr lang="en-US" sz="1200" dirty="0" err="1">
                <a:latin typeface="Abadi MT Condensed Light"/>
                <a:cs typeface="Abadi MT Condensed Light"/>
              </a:rPr>
              <a:t>flubber</a:t>
            </a:r>
            <a:r>
              <a:rPr lang="en-US" sz="1200" dirty="0">
                <a:latin typeface="Abadi MT Condensed Light"/>
                <a:cs typeface="Abadi MT Condensed Light"/>
              </a:rPr>
              <a:t> handler” is the </a:t>
            </a:r>
            <a:r>
              <a:rPr lang="en-US" sz="1200" u="sng" dirty="0">
                <a:latin typeface="Abadi MT Condensed Light"/>
                <a:cs typeface="Abadi MT Condensed Light"/>
              </a:rPr>
              <a:t>only</a:t>
            </a:r>
            <a:r>
              <a:rPr lang="en-US" sz="1200" dirty="0">
                <a:latin typeface="Abadi MT Condensed Light"/>
                <a:cs typeface="Abadi MT Condensed Light"/>
              </a:rPr>
              <a:t> one allowed to touch the </a:t>
            </a:r>
            <a:r>
              <a:rPr lang="en-US" sz="1200" dirty="0" err="1">
                <a:latin typeface="Abadi MT Condensed Light"/>
                <a:cs typeface="Abadi MT Condensed Light"/>
              </a:rPr>
              <a:t>flubber</a:t>
            </a:r>
            <a:r>
              <a:rPr lang="en-US" sz="1200" dirty="0">
                <a:latin typeface="Abadi MT Condensed Light"/>
                <a:cs typeface="Abadi MT Condensed Light"/>
              </a:rPr>
              <a:t> until the end of the activity when its time to clean up.  Also designate a student to hold the chute still throughout the activity. Do not begin until each “</a:t>
            </a:r>
            <a:r>
              <a:rPr lang="en-US" sz="1200" dirty="0" err="1">
                <a:latin typeface="Abadi MT Condensed Light"/>
                <a:cs typeface="Abadi MT Condensed Light"/>
              </a:rPr>
              <a:t>flubber</a:t>
            </a:r>
            <a:r>
              <a:rPr lang="en-US" sz="1200" dirty="0">
                <a:latin typeface="Abadi MT Condensed Light"/>
                <a:cs typeface="Abadi MT Condensed Light"/>
              </a:rPr>
              <a:t> handler” has the </a:t>
            </a:r>
            <a:r>
              <a:rPr lang="en-US" sz="1200" dirty="0" err="1">
                <a:latin typeface="Abadi MT Condensed Light"/>
                <a:cs typeface="Abadi MT Condensed Light"/>
              </a:rPr>
              <a:t>flubber</a:t>
            </a:r>
            <a:r>
              <a:rPr lang="en-US" sz="1200" dirty="0">
                <a:latin typeface="Abadi MT Condensed Light"/>
                <a:cs typeface="Abadi MT Condensed Light"/>
              </a:rPr>
              <a:t> in a ball, held at the top of the chute. Instruct the students to not touch the </a:t>
            </a:r>
            <a:r>
              <a:rPr lang="en-US" sz="1200" dirty="0" err="1">
                <a:latin typeface="Abadi MT Condensed Light"/>
                <a:cs typeface="Abadi MT Condensed Light"/>
              </a:rPr>
              <a:t>flubber</a:t>
            </a:r>
            <a:r>
              <a:rPr lang="en-US" sz="1200" dirty="0">
                <a:latin typeface="Abadi MT Condensed Light"/>
                <a:cs typeface="Abadi MT Condensed Light"/>
              </a:rPr>
              <a:t> after letting go until the activity is over. Begin the experiment as a class. Every 30 </a:t>
            </a:r>
            <a:r>
              <a:rPr lang="en-US" sz="1200" dirty="0" smtClean="0">
                <a:latin typeface="Abadi MT Condensed Light"/>
                <a:cs typeface="Abadi MT Condensed Light"/>
              </a:rPr>
              <a:t>seconds</a:t>
            </a:r>
            <a:r>
              <a:rPr lang="en-US" sz="1200" dirty="0">
                <a:latin typeface="Abadi MT Condensed Light"/>
                <a:cs typeface="Abadi MT Condensed Light"/>
              </a:rPr>
              <a:t>,</a:t>
            </a:r>
            <a:r>
              <a:rPr lang="en-US" sz="1200" dirty="0" smtClean="0">
                <a:latin typeface="Abadi MT Condensed Light"/>
                <a:cs typeface="Abadi MT Condensed Light"/>
              </a:rPr>
              <a:t> </a:t>
            </a:r>
            <a:r>
              <a:rPr lang="en-US" sz="1200" dirty="0">
                <a:latin typeface="Abadi MT Condensed Light"/>
                <a:cs typeface="Abadi MT Condensed Light"/>
              </a:rPr>
              <a:t>have students place a small sticky note at the far end of the glacier and measure the distance travelled. After 6 measurements, have students place the chute on the table, and put their hands in their pockets to await cleanup instructions. After cleaning up the activity, have students write up the final distance travelled on the board, and compare results. </a:t>
            </a:r>
            <a:endParaRPr lang="en-US" sz="1200" dirty="0" smtClean="0">
              <a:latin typeface="Abadi MT Condensed Light"/>
              <a:cs typeface="Abadi MT Condensed Light"/>
            </a:endParaRPr>
          </a:p>
          <a:p>
            <a:endParaRPr lang="en-US" sz="1200" dirty="0">
              <a:latin typeface="Abadi MT Condensed Light"/>
              <a:cs typeface="Abadi MT Condensed Light"/>
            </a:endParaRPr>
          </a:p>
          <a:p>
            <a:pPr algn="ctr"/>
            <a:endParaRPr lang="en-US" sz="1200" dirty="0" smtClean="0">
              <a:latin typeface="Abadi MT Condensed Light"/>
              <a:cs typeface="Abadi MT Condensed Light"/>
            </a:endParaRPr>
          </a:p>
          <a:p>
            <a:pPr algn="ctr"/>
            <a:endParaRPr lang="en-US" sz="1200" dirty="0" smtClean="0">
              <a:latin typeface="Abadi MT Condensed Light"/>
              <a:cs typeface="Abadi MT Condensed Light"/>
            </a:endParaRPr>
          </a:p>
          <a:p>
            <a:pPr algn="ctr"/>
            <a:r>
              <a:rPr lang="en-US" sz="1200" dirty="0" smtClean="0">
                <a:solidFill>
                  <a:schemeClr val="tx1">
                    <a:lumMod val="65000"/>
                    <a:lumOff val="35000"/>
                  </a:schemeClr>
                </a:solidFill>
                <a:latin typeface="Abadi MT Condensed Light"/>
                <a:cs typeface="Abadi MT Condensed Light"/>
              </a:rPr>
              <a:t>1</a:t>
            </a:r>
            <a:endParaRPr lang="en-US" sz="1200" dirty="0">
              <a:solidFill>
                <a:schemeClr val="tx1">
                  <a:lumMod val="65000"/>
                  <a:lumOff val="35000"/>
                </a:schemeClr>
              </a:solidFill>
              <a:latin typeface="Abadi MT Condensed Light"/>
              <a:cs typeface="Abadi MT Condensed Light"/>
            </a:endParaRPr>
          </a:p>
          <a:p>
            <a:r>
              <a:rPr lang="en-US" dirty="0">
                <a:latin typeface="Abadi MT Condensed Light"/>
                <a:cs typeface="Abadi MT Condensed Light"/>
              </a:rPr>
              <a:t> </a:t>
            </a:r>
            <a:endParaRPr lang="en-US" dirty="0" smtClean="0">
              <a:latin typeface="Abadi MT Condensed Light"/>
              <a:cs typeface="Abadi MT Condensed Light"/>
            </a:endParaRPr>
          </a:p>
          <a:p>
            <a:endParaRPr lang="en-US" dirty="0">
              <a:latin typeface="Abadi MT Condensed Light"/>
              <a:cs typeface="Abadi MT Condensed Light"/>
            </a:endParaRPr>
          </a:p>
          <a:p>
            <a:r>
              <a:rPr lang="en-US" dirty="0">
                <a:latin typeface="Abadi MT Condensed Light"/>
                <a:cs typeface="Abadi MT Condensed Light"/>
              </a:rPr>
              <a:t> </a:t>
            </a:r>
          </a:p>
          <a:p>
            <a:r>
              <a:rPr lang="en-US" dirty="0">
                <a:latin typeface="Abadi MT Condensed Light"/>
                <a:cs typeface="Abadi MT Condensed Light"/>
              </a:rPr>
              <a:t> </a:t>
            </a:r>
          </a:p>
        </p:txBody>
      </p:sp>
      <p:grpSp>
        <p:nvGrpSpPr>
          <p:cNvPr id="9" name="Group 8"/>
          <p:cNvGrpSpPr/>
          <p:nvPr/>
        </p:nvGrpSpPr>
        <p:grpSpPr>
          <a:xfrm>
            <a:off x="0" y="-83539"/>
            <a:ext cx="6858000" cy="667534"/>
            <a:chOff x="0" y="-83539"/>
            <a:chExt cx="6858000" cy="667534"/>
          </a:xfrm>
        </p:grpSpPr>
        <p:grpSp>
          <p:nvGrpSpPr>
            <p:cNvPr id="10" name="Group 9"/>
            <p:cNvGrpSpPr/>
            <p:nvPr/>
          </p:nvGrpSpPr>
          <p:grpSpPr>
            <a:xfrm>
              <a:off x="0" y="-83539"/>
              <a:ext cx="6858000" cy="667534"/>
              <a:chOff x="0" y="-83539"/>
              <a:chExt cx="6858000" cy="667534"/>
            </a:xfrm>
          </p:grpSpPr>
          <p:sp>
            <p:nvSpPr>
              <p:cNvPr id="12" name="Rectangle 11"/>
              <p:cNvSpPr/>
              <p:nvPr/>
            </p:nvSpPr>
            <p:spPr>
              <a:xfrm>
                <a:off x="0" y="0"/>
                <a:ext cx="6858000" cy="475132"/>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itle 1"/>
              <p:cNvSpPr txBox="1">
                <a:spLocks/>
              </p:cNvSpPr>
              <p:nvPr/>
            </p:nvSpPr>
            <p:spPr>
              <a:xfrm>
                <a:off x="326931" y="-83539"/>
                <a:ext cx="1461179" cy="66753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dirty="0" err="1" smtClean="0">
                    <a:latin typeface="Futura Condensed"/>
                    <a:cs typeface="Futura Condensed"/>
                  </a:rPr>
                  <a:t>ScienceLIVE</a:t>
                </a:r>
                <a:endParaRPr lang="en-US" sz="1600" dirty="0">
                  <a:latin typeface="Futura Condensed"/>
                  <a:cs typeface="Futura Condensed"/>
                </a:endParaRPr>
              </a:p>
            </p:txBody>
          </p:sp>
          <p:pic>
            <p:nvPicPr>
              <p:cNvPr id="15" name="Picture 14" descr="BSI_Logo_extrac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5165" y="71034"/>
                <a:ext cx="1064963" cy="384363"/>
              </a:xfrm>
              <a:prstGeom prst="rect">
                <a:avLst/>
              </a:prstGeom>
            </p:spPr>
          </p:pic>
        </p:grpSp>
        <p:pic>
          <p:nvPicPr>
            <p:cNvPr id="11" name="Picture 10" descr="logo8t.png"/>
            <p:cNvPicPr>
              <a:picLocks noChangeAspect="1"/>
            </p:cNvPicPr>
            <p:nvPr/>
          </p:nvPicPr>
          <p:blipFill>
            <a:blip r:embed="rId4">
              <a:duotone>
                <a:prstClr val="black"/>
                <a:schemeClr val="tx2">
                  <a:tint val="45000"/>
                  <a:satMod val="400000"/>
                </a:schemeClr>
              </a:duotone>
              <a:extLst>
                <a:ext uri="{BEBA8EAE-BF5A-486C-A8C5-ECC9F3942E4B}">
                  <a14:imgProps xmlns:a14="http://schemas.microsoft.com/office/drawing/2010/main">
                    <a14:imgLayer r:embed="rId5">
                      <a14:imgEffect>
                        <a14:artisticPencilGrayscale/>
                      </a14:imgEffect>
                      <a14:imgEffect>
                        <a14:saturation sat="0"/>
                      </a14:imgEffect>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85621" y="71034"/>
              <a:ext cx="546863" cy="330397"/>
            </a:xfrm>
            <a:prstGeom prst="rect">
              <a:avLst/>
            </a:prstGeom>
            <a:noFill/>
          </p:spPr>
        </p:pic>
      </p:grpSp>
    </p:spTree>
    <p:extLst>
      <p:ext uri="{BB962C8B-B14F-4D97-AF65-F5344CB8AC3E}">
        <p14:creationId xmlns:p14="http://schemas.microsoft.com/office/powerpoint/2010/main" val="2063951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431800" y="762665"/>
            <a:ext cx="5972807" cy="8309964"/>
          </a:xfrm>
          <a:prstGeom prst="rect">
            <a:avLst/>
          </a:prstGeom>
        </p:spPr>
        <p:txBody>
          <a:bodyPr wrap="square">
            <a:spAutoFit/>
          </a:bodyPr>
          <a:lstStyle/>
          <a:p>
            <a:r>
              <a:rPr lang="en-US" sz="1200" b="1" dirty="0" smtClean="0">
                <a:latin typeface="Abadi MT Condensed Extra Bold"/>
                <a:cs typeface="Abadi MT Condensed Extra Bold"/>
              </a:rPr>
              <a:t>Class </a:t>
            </a:r>
            <a:r>
              <a:rPr lang="en-US" sz="1200" b="1" dirty="0">
                <a:latin typeface="Abadi MT Condensed Extra Bold"/>
                <a:cs typeface="Abadi MT Condensed Extra Bold"/>
              </a:rPr>
              <a:t>Schedule</a:t>
            </a:r>
            <a:endParaRPr lang="en-US" sz="1200" dirty="0">
              <a:latin typeface="Abadi MT Condensed Extra Bold"/>
              <a:cs typeface="Abadi MT Condensed Extra Bold"/>
            </a:endParaRPr>
          </a:p>
          <a:p>
            <a:pPr marL="171450" indent="-171450">
              <a:buFont typeface="Wingdings" charset="2"/>
              <a:buChar char="§"/>
            </a:pPr>
            <a:r>
              <a:rPr lang="en-US" sz="1200" dirty="0">
                <a:latin typeface="Abadi MT Condensed Light"/>
                <a:cs typeface="Abadi MT Condensed Light"/>
              </a:rPr>
              <a:t>20 </a:t>
            </a:r>
            <a:r>
              <a:rPr lang="en-US" sz="1200" dirty="0" smtClean="0">
                <a:latin typeface="Abadi MT Condensed Light"/>
                <a:cs typeface="Abadi MT Condensed Light"/>
              </a:rPr>
              <a:t>minutes: </a:t>
            </a:r>
            <a:r>
              <a:rPr lang="en-US" sz="1200" dirty="0">
                <a:latin typeface="Abadi MT Condensed Light"/>
                <a:cs typeface="Abadi MT Condensed Light"/>
              </a:rPr>
              <a:t>Interactive PowerPoint slide show that introduces students to glaciology: what glaciers are, how they form, and the kind of landscapes created by glaciers. </a:t>
            </a:r>
          </a:p>
          <a:p>
            <a:pPr marL="171450" indent="-171450">
              <a:buFont typeface="Wingdings" charset="2"/>
              <a:buChar char="§"/>
            </a:pPr>
            <a:r>
              <a:rPr lang="en-US" sz="1200" dirty="0">
                <a:latin typeface="Abadi MT Condensed Light"/>
                <a:cs typeface="Abadi MT Condensed Light"/>
              </a:rPr>
              <a:t>5 </a:t>
            </a:r>
            <a:r>
              <a:rPr lang="en-US" sz="1200" dirty="0" smtClean="0">
                <a:latin typeface="Abadi MT Condensed Light"/>
                <a:cs typeface="Abadi MT Condensed Light"/>
              </a:rPr>
              <a:t>minutes: Introduce </a:t>
            </a:r>
            <a:r>
              <a:rPr lang="en-US" sz="1200" dirty="0">
                <a:latin typeface="Abadi MT Condensed Light"/>
                <a:cs typeface="Abadi MT Condensed Light"/>
              </a:rPr>
              <a:t>activity, set up each chute, and designate “</a:t>
            </a:r>
            <a:r>
              <a:rPr lang="en-US" sz="1200" dirty="0" err="1">
                <a:latin typeface="Abadi MT Condensed Light"/>
                <a:cs typeface="Abadi MT Condensed Light"/>
              </a:rPr>
              <a:t>flubber</a:t>
            </a:r>
            <a:r>
              <a:rPr lang="en-US" sz="1200" dirty="0">
                <a:latin typeface="Abadi MT Condensed Light"/>
                <a:cs typeface="Abadi MT Condensed Light"/>
              </a:rPr>
              <a:t> handler” in each group. Wait until all groups are ready with the </a:t>
            </a:r>
            <a:r>
              <a:rPr lang="en-US" sz="1200" dirty="0" err="1">
                <a:latin typeface="Abadi MT Condensed Light"/>
                <a:cs typeface="Abadi MT Condensed Light"/>
              </a:rPr>
              <a:t>flubber</a:t>
            </a:r>
            <a:r>
              <a:rPr lang="en-US" sz="1200" dirty="0">
                <a:latin typeface="Abadi MT Condensed Light"/>
                <a:cs typeface="Abadi MT Condensed Light"/>
              </a:rPr>
              <a:t> held at the top of the chute before beginning experiment. </a:t>
            </a:r>
          </a:p>
          <a:p>
            <a:pPr marL="171450" indent="-171450">
              <a:buFont typeface="Wingdings" charset="2"/>
              <a:buChar char="§"/>
            </a:pPr>
            <a:r>
              <a:rPr lang="en-US" sz="1200" dirty="0">
                <a:latin typeface="Abadi MT Condensed Light"/>
                <a:cs typeface="Abadi MT Condensed Light"/>
              </a:rPr>
              <a:t>15 </a:t>
            </a:r>
            <a:r>
              <a:rPr lang="en-US" sz="1200" dirty="0" smtClean="0">
                <a:latin typeface="Abadi MT Condensed Light"/>
                <a:cs typeface="Abadi MT Condensed Light"/>
              </a:rPr>
              <a:t>minutes: </a:t>
            </a:r>
            <a:r>
              <a:rPr lang="en-US" sz="1200" dirty="0">
                <a:latin typeface="Abadi MT Condensed Light"/>
                <a:cs typeface="Abadi MT Condensed Light"/>
              </a:rPr>
              <a:t>Run glacier experiment. </a:t>
            </a:r>
          </a:p>
          <a:p>
            <a:pPr marL="171450" indent="-171450">
              <a:buFont typeface="Wingdings" charset="2"/>
              <a:buChar char="§"/>
            </a:pPr>
            <a:r>
              <a:rPr lang="en-US" sz="1200" dirty="0">
                <a:latin typeface="Abadi MT Condensed Light"/>
                <a:cs typeface="Abadi MT Condensed Light"/>
              </a:rPr>
              <a:t>5 </a:t>
            </a:r>
            <a:r>
              <a:rPr lang="en-US" sz="1200" dirty="0" smtClean="0">
                <a:latin typeface="Abadi MT Condensed Light"/>
                <a:cs typeface="Abadi MT Condensed Light"/>
              </a:rPr>
              <a:t>minutes: </a:t>
            </a:r>
            <a:r>
              <a:rPr lang="en-US" sz="1200" dirty="0">
                <a:latin typeface="Abadi MT Condensed Light"/>
                <a:cs typeface="Abadi MT Condensed Light"/>
              </a:rPr>
              <a:t>Graph results. Compare class results.</a:t>
            </a:r>
          </a:p>
          <a:p>
            <a:pPr marL="171450" indent="-171450">
              <a:buFont typeface="Wingdings" charset="2"/>
              <a:buChar char="§"/>
            </a:pPr>
            <a:r>
              <a:rPr lang="en-US" sz="1200" dirty="0">
                <a:latin typeface="Abadi MT Condensed Light"/>
                <a:cs typeface="Abadi MT Condensed Light"/>
              </a:rPr>
              <a:t>5 </a:t>
            </a:r>
            <a:r>
              <a:rPr lang="en-US" sz="1200" dirty="0" smtClean="0">
                <a:latin typeface="Abadi MT Condensed Light"/>
                <a:cs typeface="Abadi MT Condensed Light"/>
              </a:rPr>
              <a:t>minutes: </a:t>
            </a:r>
            <a:r>
              <a:rPr lang="en-US" sz="1200" dirty="0">
                <a:latin typeface="Abadi MT Condensed Light"/>
                <a:cs typeface="Abadi MT Condensed Light"/>
              </a:rPr>
              <a:t>Write up conclusions and wrap up. </a:t>
            </a:r>
          </a:p>
          <a:p>
            <a:r>
              <a:rPr lang="en-US" sz="1200" dirty="0">
                <a:latin typeface="Futura Condensed"/>
                <a:cs typeface="Futura Condensed"/>
              </a:rPr>
              <a:t> </a:t>
            </a:r>
          </a:p>
          <a:p>
            <a:r>
              <a:rPr lang="en-US" sz="1200" b="1" dirty="0">
                <a:latin typeface="Abadi MT Condensed Extra Bold"/>
                <a:cs typeface="Abadi MT Condensed Extra Bold"/>
              </a:rPr>
              <a:t>Prediction</a:t>
            </a:r>
            <a:endParaRPr lang="en-US" sz="1200" dirty="0">
              <a:latin typeface="Abadi MT Condensed Extra Bold"/>
              <a:cs typeface="Abadi MT Condensed Extra Bold"/>
            </a:endParaRPr>
          </a:p>
          <a:p>
            <a:r>
              <a:rPr lang="en-US" sz="1200" dirty="0" smtClean="0">
                <a:latin typeface="Abadi MT Condensed Light"/>
                <a:cs typeface="Abadi MT Condensed Light"/>
              </a:rPr>
              <a:t>Which </a:t>
            </a:r>
            <a:r>
              <a:rPr lang="en-US" sz="1200" dirty="0">
                <a:latin typeface="Abadi MT Condensed Light"/>
                <a:cs typeface="Abadi MT Condensed Light"/>
              </a:rPr>
              <a:t>glacier will travel the fastest? Why?</a:t>
            </a:r>
          </a:p>
          <a:p>
            <a:r>
              <a:rPr lang="en-US" sz="1200" b="1" dirty="0">
                <a:latin typeface="Futura"/>
                <a:cs typeface="Futura"/>
              </a:rPr>
              <a:t> </a:t>
            </a:r>
            <a:endParaRPr lang="en-US" sz="1200" dirty="0">
              <a:latin typeface="Futura"/>
              <a:cs typeface="Futura"/>
            </a:endParaRPr>
          </a:p>
          <a:p>
            <a:r>
              <a:rPr lang="en-US" sz="1200" b="1" dirty="0">
                <a:latin typeface="Abadi MT Condensed Extra Bold"/>
                <a:cs typeface="Abadi MT Condensed Extra Bold"/>
              </a:rPr>
              <a:t>Discussion Questions</a:t>
            </a:r>
            <a:endParaRPr lang="en-US" sz="1200" dirty="0">
              <a:latin typeface="Abadi MT Condensed Extra Bold"/>
              <a:cs typeface="Abadi MT Condensed Extra Bold"/>
            </a:endParaRPr>
          </a:p>
          <a:p>
            <a:pPr marL="171450" lvl="0" indent="-171450">
              <a:buFont typeface="Wingdings" charset="2"/>
              <a:buChar char="§"/>
            </a:pPr>
            <a:r>
              <a:rPr lang="en-US" sz="1200" dirty="0">
                <a:latin typeface="Abadi MT Condensed Light"/>
                <a:cs typeface="Abadi MT Condensed Light"/>
              </a:rPr>
              <a:t>Which glacier travelled the fastest? Why do you think so?</a:t>
            </a:r>
          </a:p>
          <a:p>
            <a:pPr marL="171450" indent="-171450">
              <a:buFont typeface="Wingdings" charset="2"/>
              <a:buChar char="§"/>
            </a:pPr>
            <a:r>
              <a:rPr lang="en-US" sz="1200" dirty="0">
                <a:latin typeface="Abadi MT Condensed Light"/>
                <a:cs typeface="Abadi MT Condensed Light"/>
              </a:rPr>
              <a:t>The steep slope, smooth surface glacier travelled the fastest due to higher momentum because of gravity, and lower friction due to the smooth surface.</a:t>
            </a:r>
          </a:p>
          <a:p>
            <a:pPr marL="171450" lvl="0" indent="-171450">
              <a:buFont typeface="Wingdings" charset="2"/>
              <a:buChar char="§"/>
            </a:pPr>
            <a:r>
              <a:rPr lang="en-US" sz="1200" dirty="0">
                <a:latin typeface="Abadi MT Condensed Light"/>
                <a:cs typeface="Abadi MT Condensed Light"/>
              </a:rPr>
              <a:t>Was every experiment run the same? Were there sources of human error?</a:t>
            </a:r>
          </a:p>
          <a:p>
            <a:pPr marL="171450" indent="-171450">
              <a:buFont typeface="Wingdings" charset="2"/>
              <a:buChar char="§"/>
            </a:pPr>
            <a:r>
              <a:rPr lang="en-US" sz="1200" dirty="0">
                <a:latin typeface="Abadi MT Condensed Light"/>
                <a:cs typeface="Abadi MT Condensed Light"/>
              </a:rPr>
              <a:t>Did any groups touch their </a:t>
            </a:r>
            <a:r>
              <a:rPr lang="en-US" sz="1200" dirty="0" err="1">
                <a:latin typeface="Abadi MT Condensed Light"/>
                <a:cs typeface="Abadi MT Condensed Light"/>
              </a:rPr>
              <a:t>flubber</a:t>
            </a:r>
            <a:r>
              <a:rPr lang="en-US" sz="1200" dirty="0">
                <a:latin typeface="Abadi MT Condensed Light"/>
                <a:cs typeface="Abadi MT Condensed Light"/>
              </a:rPr>
              <a:t> during the experiment? Did the chute fall during the experiment?</a:t>
            </a:r>
          </a:p>
          <a:p>
            <a:pPr marL="171450" lvl="0" indent="-171450">
              <a:buFont typeface="Wingdings" charset="2"/>
              <a:buChar char="§"/>
            </a:pPr>
            <a:r>
              <a:rPr lang="en-US" sz="1200" dirty="0">
                <a:latin typeface="Abadi MT Condensed Light"/>
                <a:cs typeface="Abadi MT Condensed Light"/>
              </a:rPr>
              <a:t>What is the difference between glacier movement and glacier melt? Can they happen at the same time?</a:t>
            </a:r>
          </a:p>
          <a:p>
            <a:pPr marL="171450" indent="-171450">
              <a:buFont typeface="Wingdings" charset="2"/>
              <a:buChar char="§"/>
            </a:pPr>
            <a:r>
              <a:rPr lang="en-US" sz="1200" dirty="0">
                <a:latin typeface="Abadi MT Condensed Light"/>
                <a:cs typeface="Abadi MT Condensed Light"/>
              </a:rPr>
              <a:t>Glacier movement occurs throughout the year, and is the movement of the entire glacier downhill. Glacier melt usually happens only in the summer or during warm temperatures, and happens more at the bottom of the glacier. Yes, both happen at the same time. </a:t>
            </a:r>
          </a:p>
          <a:p>
            <a:r>
              <a:rPr lang="en-US" sz="1200" i="1" dirty="0">
                <a:latin typeface="Abadi MT Condensed Extra Bold"/>
                <a:cs typeface="Abadi MT Condensed Extra Bold"/>
              </a:rPr>
              <a:t> </a:t>
            </a:r>
            <a:endParaRPr lang="en-US" sz="1200" dirty="0">
              <a:latin typeface="Abadi MT Condensed Extra Bold"/>
              <a:cs typeface="Abadi MT Condensed Extra Bold"/>
            </a:endParaRPr>
          </a:p>
          <a:p>
            <a:r>
              <a:rPr lang="en-US" sz="1200" b="1" dirty="0">
                <a:latin typeface="Abadi MT Condensed Extra Bold"/>
                <a:cs typeface="Abadi MT Condensed Extra Bold"/>
              </a:rPr>
              <a:t>Trouble Shooting Tips</a:t>
            </a:r>
            <a:endParaRPr lang="en-US" sz="1200" dirty="0">
              <a:latin typeface="Abadi MT Condensed Extra Bold"/>
              <a:cs typeface="Abadi MT Condensed Extra Bold"/>
            </a:endParaRPr>
          </a:p>
          <a:p>
            <a:pPr marL="171450" indent="-171450">
              <a:buFont typeface="Wingdings" charset="2"/>
              <a:buChar char="§"/>
            </a:pPr>
            <a:r>
              <a:rPr lang="en-US" sz="1200" dirty="0" smtClean="0">
                <a:latin typeface="Abadi MT Condensed Light"/>
                <a:cs typeface="Abadi MT Condensed Light"/>
              </a:rPr>
              <a:t>Classroom </a:t>
            </a:r>
            <a:r>
              <a:rPr lang="en-US" sz="1200" dirty="0">
                <a:latin typeface="Abadi MT Condensed Light"/>
                <a:cs typeface="Abadi MT Condensed Light"/>
              </a:rPr>
              <a:t>management is essential with this activity, as it can become messy fast! Designating a “</a:t>
            </a:r>
            <a:r>
              <a:rPr lang="en-US" sz="1200" dirty="0" err="1">
                <a:latin typeface="Abadi MT Condensed Light"/>
                <a:cs typeface="Abadi MT Condensed Light"/>
              </a:rPr>
              <a:t>flubber</a:t>
            </a:r>
            <a:r>
              <a:rPr lang="en-US" sz="1200" dirty="0">
                <a:latin typeface="Abadi MT Condensed Light"/>
                <a:cs typeface="Abadi MT Condensed Light"/>
              </a:rPr>
              <a:t> handler” is an excellent way to keep the activity clean and ordered.</a:t>
            </a:r>
          </a:p>
          <a:p>
            <a:pPr marL="171450" indent="-171450">
              <a:buFont typeface="Wingdings" charset="2"/>
              <a:buChar char="§"/>
            </a:pPr>
            <a:r>
              <a:rPr lang="en-US" sz="1200" dirty="0" err="1" smtClean="0">
                <a:latin typeface="Abadi MT Condensed Light"/>
                <a:cs typeface="Abadi MT Condensed Light"/>
              </a:rPr>
              <a:t>Flubber</a:t>
            </a:r>
            <a:r>
              <a:rPr lang="en-US" sz="1200" dirty="0" smtClean="0">
                <a:latin typeface="Abadi MT Condensed Light"/>
                <a:cs typeface="Abadi MT Condensed Light"/>
              </a:rPr>
              <a:t> </a:t>
            </a:r>
            <a:r>
              <a:rPr lang="en-US" sz="1200" dirty="0">
                <a:latin typeface="Abadi MT Condensed Light"/>
                <a:cs typeface="Abadi MT Condensed Light"/>
              </a:rPr>
              <a:t>temperature and consistency and be variable. Do your best to keep the </a:t>
            </a:r>
            <a:r>
              <a:rPr lang="en-US" sz="1200" dirty="0" err="1">
                <a:latin typeface="Abadi MT Condensed Light"/>
                <a:cs typeface="Abadi MT Condensed Light"/>
              </a:rPr>
              <a:t>flubber</a:t>
            </a:r>
            <a:r>
              <a:rPr lang="en-US" sz="1200" dirty="0">
                <a:latin typeface="Abadi MT Condensed Light"/>
                <a:cs typeface="Abadi MT Condensed Light"/>
              </a:rPr>
              <a:t> at a constant temperature </a:t>
            </a:r>
            <a:r>
              <a:rPr lang="en-US" sz="1200" dirty="0" smtClean="0">
                <a:latin typeface="Abadi MT Condensed Light"/>
                <a:cs typeface="Abadi MT Condensed Light"/>
              </a:rPr>
              <a:t>(refrigerated)</a:t>
            </a:r>
            <a:r>
              <a:rPr lang="en-US" sz="1200" dirty="0">
                <a:latin typeface="Abadi MT Condensed Light"/>
                <a:cs typeface="Abadi MT Condensed Light"/>
              </a:rPr>
              <a:t>, as warmer </a:t>
            </a:r>
            <a:r>
              <a:rPr lang="en-US" sz="1200" dirty="0" err="1">
                <a:latin typeface="Abadi MT Condensed Light"/>
                <a:cs typeface="Abadi MT Condensed Light"/>
              </a:rPr>
              <a:t>flubber</a:t>
            </a:r>
            <a:r>
              <a:rPr lang="en-US" sz="1200" dirty="0">
                <a:latin typeface="Abadi MT Condensed Light"/>
                <a:cs typeface="Abadi MT Condensed Light"/>
              </a:rPr>
              <a:t> will travel faster than cold </a:t>
            </a:r>
            <a:r>
              <a:rPr lang="en-US" sz="1200" dirty="0" err="1">
                <a:latin typeface="Abadi MT Condensed Light"/>
                <a:cs typeface="Abadi MT Condensed Light"/>
              </a:rPr>
              <a:t>flubber</a:t>
            </a:r>
            <a:r>
              <a:rPr lang="en-US" sz="1200" dirty="0">
                <a:latin typeface="Abadi MT Condensed Light"/>
                <a:cs typeface="Abadi MT Condensed Light"/>
              </a:rPr>
              <a:t>. Acknowledge this as an issue with the kids if the class gets different results than expected.</a:t>
            </a:r>
          </a:p>
          <a:p>
            <a:r>
              <a:rPr lang="en-US" sz="1200" i="1" dirty="0">
                <a:latin typeface="Abadi MT Condensed Extra Bold"/>
                <a:cs typeface="Abadi MT Condensed Extra Bold"/>
              </a:rPr>
              <a:t> </a:t>
            </a:r>
            <a:endParaRPr lang="en-US" sz="1200" dirty="0">
              <a:latin typeface="Abadi MT Condensed Extra Bold"/>
              <a:cs typeface="Abadi MT Condensed Extra Bold"/>
            </a:endParaRPr>
          </a:p>
          <a:p>
            <a:r>
              <a:rPr lang="en-US" sz="1200" b="1" dirty="0">
                <a:latin typeface="Abadi MT Condensed Extra Bold"/>
                <a:cs typeface="Abadi MT Condensed Extra Bold"/>
              </a:rPr>
              <a:t>Sources</a:t>
            </a:r>
            <a:endParaRPr lang="en-US" sz="1200" dirty="0">
              <a:latin typeface="Abadi MT Condensed Extra Bold"/>
              <a:cs typeface="Abadi MT Condensed Extra Bold"/>
            </a:endParaRPr>
          </a:p>
          <a:p>
            <a:r>
              <a:rPr lang="en-US" sz="1200" dirty="0">
                <a:latin typeface="Abadi MT Condensed Light"/>
                <a:cs typeface="Abadi MT Condensed Light"/>
              </a:rPr>
              <a:t>https://</a:t>
            </a:r>
            <a:r>
              <a:rPr lang="en-US" sz="1200" dirty="0" err="1">
                <a:latin typeface="Abadi MT Condensed Light"/>
                <a:cs typeface="Abadi MT Condensed Light"/>
              </a:rPr>
              <a:t>spark.ucar.edu</a:t>
            </a:r>
            <a:r>
              <a:rPr lang="en-US" sz="1200" dirty="0">
                <a:latin typeface="Abadi MT Condensed Light"/>
                <a:cs typeface="Abadi MT Condensed Light"/>
              </a:rPr>
              <a:t>/activity/model-moving-glacier</a:t>
            </a:r>
          </a:p>
          <a:p>
            <a:r>
              <a:rPr lang="en-US" sz="1200" dirty="0">
                <a:latin typeface="Abadi MT Condensed Light"/>
                <a:cs typeface="Abadi MT Condensed Light"/>
              </a:rPr>
              <a:t>http://</a:t>
            </a:r>
            <a:r>
              <a:rPr lang="en-US" sz="1200" dirty="0" err="1">
                <a:latin typeface="Abadi MT Condensed Light"/>
                <a:cs typeface="Abadi MT Condensed Light"/>
              </a:rPr>
              <a:t>www.nps.gov</a:t>
            </a:r>
            <a:r>
              <a:rPr lang="en-US" sz="1200" dirty="0">
                <a:latin typeface="Abadi MT Condensed Light"/>
                <a:cs typeface="Abadi MT Condensed Light"/>
              </a:rPr>
              <a:t>/features/</a:t>
            </a:r>
            <a:r>
              <a:rPr lang="en-US" sz="1200" dirty="0" err="1">
                <a:latin typeface="Abadi MT Condensed Light"/>
                <a:cs typeface="Abadi MT Condensed Light"/>
              </a:rPr>
              <a:t>romo</a:t>
            </a:r>
            <a:r>
              <a:rPr lang="en-US" sz="1200" dirty="0">
                <a:latin typeface="Abadi MT Condensed Light"/>
                <a:cs typeface="Abadi MT Condensed Light"/>
              </a:rPr>
              <a:t>/feat0001/</a:t>
            </a:r>
            <a:r>
              <a:rPr lang="en-US" sz="1200" dirty="0" err="1">
                <a:latin typeface="Abadi MT Condensed Light"/>
                <a:cs typeface="Abadi MT Condensed Light"/>
              </a:rPr>
              <a:t>GlcBasics.html</a:t>
            </a:r>
            <a:endParaRPr lang="en-US" sz="1200" dirty="0">
              <a:latin typeface="Abadi MT Condensed Light"/>
              <a:cs typeface="Abadi MT Condensed Light"/>
            </a:endParaRPr>
          </a:p>
          <a:p>
            <a:r>
              <a:rPr lang="en-US" dirty="0"/>
              <a:t> </a:t>
            </a:r>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pPr algn="ctr"/>
            <a:r>
              <a:rPr lang="en-US" sz="1200" dirty="0">
                <a:solidFill>
                  <a:srgbClr val="595959"/>
                </a:solidFill>
                <a:latin typeface="Abadi MT Condensed Light"/>
                <a:cs typeface="Abadi MT Condensed Light"/>
              </a:rPr>
              <a:t>2</a:t>
            </a:r>
          </a:p>
        </p:txBody>
      </p:sp>
      <p:grpSp>
        <p:nvGrpSpPr>
          <p:cNvPr id="7" name="Group 6"/>
          <p:cNvGrpSpPr/>
          <p:nvPr/>
        </p:nvGrpSpPr>
        <p:grpSpPr>
          <a:xfrm>
            <a:off x="0" y="-83539"/>
            <a:ext cx="6858000" cy="667534"/>
            <a:chOff x="0" y="-83539"/>
            <a:chExt cx="6858000" cy="667534"/>
          </a:xfrm>
        </p:grpSpPr>
        <p:grpSp>
          <p:nvGrpSpPr>
            <p:cNvPr id="8" name="Group 7"/>
            <p:cNvGrpSpPr/>
            <p:nvPr/>
          </p:nvGrpSpPr>
          <p:grpSpPr>
            <a:xfrm>
              <a:off x="0" y="-83539"/>
              <a:ext cx="6858000" cy="667534"/>
              <a:chOff x="0" y="-83539"/>
              <a:chExt cx="6858000" cy="667534"/>
            </a:xfrm>
          </p:grpSpPr>
          <p:sp>
            <p:nvSpPr>
              <p:cNvPr id="10" name="Rectangle 9"/>
              <p:cNvSpPr/>
              <p:nvPr/>
            </p:nvSpPr>
            <p:spPr>
              <a:xfrm>
                <a:off x="0" y="0"/>
                <a:ext cx="6858000" cy="475132"/>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itle 1"/>
              <p:cNvSpPr txBox="1">
                <a:spLocks/>
              </p:cNvSpPr>
              <p:nvPr/>
            </p:nvSpPr>
            <p:spPr>
              <a:xfrm>
                <a:off x="326931" y="-83539"/>
                <a:ext cx="1461179" cy="66753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dirty="0" err="1" smtClean="0">
                    <a:latin typeface="Futura Condensed"/>
                    <a:cs typeface="Futura Condensed"/>
                  </a:rPr>
                  <a:t>ScienceLIVE</a:t>
                </a:r>
                <a:endParaRPr lang="en-US" sz="1600" dirty="0">
                  <a:latin typeface="Futura Condensed"/>
                  <a:cs typeface="Futura Condensed"/>
                </a:endParaRPr>
              </a:p>
            </p:txBody>
          </p:sp>
          <p:pic>
            <p:nvPicPr>
              <p:cNvPr id="12" name="Picture 11" descr="BSI_Logo_extract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5165" y="71034"/>
                <a:ext cx="1064963" cy="384363"/>
              </a:xfrm>
              <a:prstGeom prst="rect">
                <a:avLst/>
              </a:prstGeom>
            </p:spPr>
          </p:pic>
        </p:grpSp>
        <p:pic>
          <p:nvPicPr>
            <p:cNvPr id="9" name="Picture 8" descr="logo8t.png"/>
            <p:cNvPicPr>
              <a:picLocks noChangeAspect="1"/>
            </p:cNvPicPr>
            <p:nvPr/>
          </p:nvPicPr>
          <p:blipFill>
            <a:blip r:embed="rId3">
              <a:duotone>
                <a:prstClr val="black"/>
                <a:schemeClr val="tx2">
                  <a:tint val="45000"/>
                  <a:satMod val="400000"/>
                </a:schemeClr>
              </a:duotone>
              <a:extLst>
                <a:ext uri="{BEBA8EAE-BF5A-486C-A8C5-ECC9F3942E4B}">
                  <a14:imgProps xmlns:a14="http://schemas.microsoft.com/office/drawing/2010/main">
                    <a14:imgLayer r:embed="rId4">
                      <a14:imgEffect>
                        <a14:artisticPencilGrayscale/>
                      </a14:imgEffect>
                      <a14:imgEffect>
                        <a14:saturation sat="0"/>
                      </a14:imgEffect>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85621" y="71034"/>
              <a:ext cx="546863" cy="330397"/>
            </a:xfrm>
            <a:prstGeom prst="rect">
              <a:avLst/>
            </a:prstGeom>
            <a:noFill/>
          </p:spPr>
        </p:pic>
      </p:grpSp>
    </p:spTree>
    <p:extLst>
      <p:ext uri="{BB962C8B-B14F-4D97-AF65-F5344CB8AC3E}">
        <p14:creationId xmlns:p14="http://schemas.microsoft.com/office/powerpoint/2010/main" val="134912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TotalTime>
  <Words>167</Words>
  <Application>Microsoft Macintosh PowerPoint</Application>
  <PresentationFormat>On-screen Show (4:3)</PresentationFormat>
  <Paragraphs>70</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Name:________________</dc:title>
  <dc:creator>h h</dc:creator>
  <cp:lastModifiedBy>h h</cp:lastModifiedBy>
  <cp:revision>15</cp:revision>
  <dcterms:created xsi:type="dcterms:W3CDTF">2012-08-31T21:32:02Z</dcterms:created>
  <dcterms:modified xsi:type="dcterms:W3CDTF">2014-03-13T04:04:43Z</dcterms:modified>
</cp:coreProperties>
</file>