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58" r:id="rId4"/>
    <p:sldId id="260" r:id="rId5"/>
    <p:sldId id="259" r:id="rId6"/>
    <p:sldId id="256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B0C3B-8C34-4113-B87B-25585D931F41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A9435-AEA3-40B7-B313-CCE89361B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5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accompany</a:t>
            </a:r>
            <a:r>
              <a:rPr lang="en-US" baseline="0" dirty="0" smtClean="0"/>
              <a:t> STEP 1: The Niche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9435-AEA3-40B7-B313-CCE89361B8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0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accompany</a:t>
            </a:r>
            <a:r>
              <a:rPr lang="en-US" baseline="0" dirty="0" smtClean="0"/>
              <a:t> STEP 3.3: Generalists and Specialists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9435-AEA3-40B7-B313-CCE89361B8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3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accompany</a:t>
            </a:r>
            <a:r>
              <a:rPr lang="en-US" baseline="0" dirty="0" smtClean="0"/>
              <a:t> STEP 6.2</a:t>
            </a:r>
            <a:r>
              <a:rPr lang="en-US" baseline="0" smtClean="0"/>
              <a:t>: Adaptations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9435-AEA3-40B7-B313-CCE89361B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5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accompany</a:t>
            </a:r>
            <a:r>
              <a:rPr lang="en-US" baseline="0" dirty="0" smtClean="0"/>
              <a:t> STEP 6.3: Adaptations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9435-AEA3-40B7-B313-CCE89361B8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To accompany</a:t>
            </a:r>
            <a:r>
              <a:rPr lang="en-US" baseline="0" dirty="0" smtClean="0"/>
              <a:t> STEP 6.3: Adaptations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9435-AEA3-40B7-B313-CCE89361B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2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To accompany</a:t>
            </a:r>
            <a:r>
              <a:rPr lang="en-US" baseline="0" smtClean="0"/>
              <a:t> STEP 6.3: Adaptations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A9435-AEA3-40B7-B313-CCE89361B8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4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4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1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5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9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3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0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1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ADE9-DA69-4FF9-B5E8-6AAE01343AD5}" type="datetimeFigureOut">
              <a:rPr lang="en-US" smtClean="0"/>
              <a:t>7/12/2016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65E7-D407-4FA0-B7C3-E9945C6F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12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479675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Eastern Gray Squirrel </a:t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i="1" dirty="0" err="1" smtClean="0"/>
              <a:t>Sciurus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carolinensis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1026" name="Picture 2" descr="C:\Users\wwc\Desktop\eMammalPhotos\eMammal photos\Gray Squirrel\d19031s108i2, Triangle Camera Trap Survey Project, Gray Squirr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44875"/>
            <a:ext cx="4550833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wc\Desktop\eMammalPhotos\eMammal photos\Gray Squirrel\d19031s35i2, Triangle Camera Trap Survey Project, Gray Squirr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875"/>
            <a:ext cx="4550833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Triangle Camera Trap Survey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1"/>
          <a:stretch/>
        </p:blipFill>
        <p:spPr bwMode="auto">
          <a:xfrm>
            <a:off x="1645085" y="164478"/>
            <a:ext cx="1358030" cy="1359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21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90900"/>
            <a:ext cx="1828800" cy="868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Arctic Fox </a:t>
            </a:r>
          </a:p>
          <a:p>
            <a:pPr marL="0" indent="0" algn="ctr">
              <a:buNone/>
            </a:pPr>
            <a:r>
              <a:rPr lang="en-US" sz="1800" dirty="0" smtClean="0"/>
              <a:t>(</a:t>
            </a:r>
            <a:r>
              <a:rPr lang="en-US" sz="1800" i="1" dirty="0" err="1" smtClean="0"/>
              <a:t>Vulpes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lagopus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026" name="Picture 2" descr="Distribution of Vulpes lag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stribution of Vulpes macro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799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828800" y="3398837"/>
            <a:ext cx="18288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Kit Fox </a:t>
            </a: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(</a:t>
            </a:r>
            <a:r>
              <a:rPr lang="en-US" sz="1800" i="1" dirty="0" err="1" smtClean="0"/>
              <a:t>Vulpes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macrotis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030" name="Picture 6" descr="Image of Vulpes macro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of Vulpes lagop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34339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stribution of Vulpes velo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of Vulpes velo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657600" y="3398837"/>
            <a:ext cx="17526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Swift Fox </a:t>
            </a: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(</a:t>
            </a:r>
            <a:r>
              <a:rPr lang="en-US" sz="1800" i="1" dirty="0" err="1" smtClean="0"/>
              <a:t>Vulpes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velox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038" name="Picture 14" descr="Distribution of Vulpes vulp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of Vulpes vulpes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800600"/>
            <a:ext cx="1814511" cy="12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stribution of Urocyon cinereoargente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447800"/>
            <a:ext cx="1752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of Urocyon cinereoargente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1" y="4365621"/>
            <a:ext cx="1806579" cy="18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576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64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152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5486400" y="3398836"/>
            <a:ext cx="1828800" cy="86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Red Fox </a:t>
            </a: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(</a:t>
            </a:r>
            <a:r>
              <a:rPr lang="en-US" sz="1800" i="1" dirty="0" err="1" smtClean="0"/>
              <a:t>Vulpes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vulpes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315200" y="3398837"/>
            <a:ext cx="1828800" cy="868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/>
              <a:t>Gray Fox </a:t>
            </a:r>
            <a:endParaRPr lang="en-US" sz="18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smtClean="0"/>
              <a:t>(</a:t>
            </a:r>
            <a:r>
              <a:rPr lang="en-US" sz="1800" i="1" dirty="0" err="1" smtClean="0"/>
              <a:t>Urocyon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cinereoargenteus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23" name="Picture 22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8781"/>
          <a:stretch/>
        </p:blipFill>
        <p:spPr bwMode="auto">
          <a:xfrm>
            <a:off x="287055" y="0"/>
            <a:ext cx="1358030" cy="113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71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3962400" cy="76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Ecological Specialists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81"/>
          <a:stretch/>
        </p:blipFill>
        <p:spPr bwMode="auto">
          <a:xfrm>
            <a:off x="228600" y="8351"/>
            <a:ext cx="1066800" cy="1134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Koala-a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" y="2522537"/>
            <a:ext cx="445757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562600"/>
            <a:ext cx="4454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© Arnaud Gaillard</a:t>
            </a:r>
            <a:endParaRPr lang="en-US" dirty="0"/>
          </a:p>
        </p:txBody>
      </p:sp>
      <p:pic>
        <p:nvPicPr>
          <p:cNvPr id="2052" name="Picture 4" descr="File:Virginia northern flying squirrel on a tree glaucomys sabrinus fusc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819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6477000"/>
            <a:ext cx="38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 by US Fish and Wildlife Service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76200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Northern Flying Squirrel 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Glaucomys</a:t>
            </a:r>
            <a:r>
              <a:rPr lang="en-US" i="1" dirty="0" smtClean="0"/>
              <a:t> </a:t>
            </a:r>
            <a:r>
              <a:rPr lang="en-US" i="1" dirty="0" err="1" smtClean="0"/>
              <a:t>sabrinus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056" y="1828800"/>
            <a:ext cx="3819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Koala</a:t>
            </a:r>
          </a:p>
          <a:p>
            <a:pPr algn="ctr"/>
            <a:r>
              <a:rPr lang="en-US" dirty="0" smtClean="0"/>
              <a:t>(</a:t>
            </a:r>
            <a:r>
              <a:rPr lang="en-US" i="1" dirty="0" err="1" smtClean="0"/>
              <a:t>Phascolarctos</a:t>
            </a:r>
            <a:r>
              <a:rPr lang="en-US" i="1" dirty="0" smtClean="0"/>
              <a:t> </a:t>
            </a:r>
            <a:r>
              <a:rPr lang="en-US" i="1" dirty="0" err="1" smtClean="0"/>
              <a:t>cinereus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916" y="13716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Eastern Gray Squirrel </a:t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i="1" dirty="0" err="1" smtClean="0"/>
              <a:t>Sciurus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carolinensis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1027" name="Picture 3" descr="C:\Users\wwc\Desktop\eMammalPhotos\eMammal photos\Gray Squirrel\d19031s35i2, Triangle Camera Trap Survey Project, Gray Squirr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11475"/>
            <a:ext cx="4550833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367" y="6324600"/>
            <a:ext cx="4550833" cy="26161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Triangle Camera Trap Survey</a:t>
            </a:r>
            <a:endParaRPr lang="en-US" sz="1100" dirty="0"/>
          </a:p>
        </p:txBody>
      </p:sp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8781"/>
          <a:stretch/>
        </p:blipFill>
        <p:spPr bwMode="auto">
          <a:xfrm>
            <a:off x="287055" y="0"/>
            <a:ext cx="1358030" cy="113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Sciurus carolinensi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42926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0" y="3371671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Ken </a:t>
            </a:r>
            <a:r>
              <a:rPr lang="en-US" sz="1100" dirty="0"/>
              <a:t>Thomas - KenThomas.us(personal website of photographer), Public Domain, https://commons.wikimedia.org/w/index.php?curid=1562083</a:t>
            </a:r>
          </a:p>
        </p:txBody>
      </p:sp>
      <p:pic>
        <p:nvPicPr>
          <p:cNvPr id="1026" name="Picture 2" descr="Skull of Sciurus carolinensis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3805690"/>
            <a:ext cx="3289300" cy="2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6477000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Alicia V. </a:t>
            </a:r>
            <a:r>
              <a:rPr lang="en-US" sz="1100" dirty="0" err="1" smtClean="0"/>
              <a:t>Linzey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442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rocyon cinereoargente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6" t="12577" r="15978" b="39138"/>
          <a:stretch/>
        </p:blipFill>
        <p:spPr bwMode="auto">
          <a:xfrm>
            <a:off x="914400" y="2209800"/>
            <a:ext cx="2743200" cy="30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5291204"/>
            <a:ext cx="304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Gary </a:t>
            </a:r>
            <a:r>
              <a:rPr lang="en-US" sz="1100" dirty="0"/>
              <a:t>M. </a:t>
            </a:r>
            <a:r>
              <a:rPr lang="en-US" sz="1100" dirty="0" err="1" smtClean="0"/>
              <a:t>Stolz</a:t>
            </a:r>
            <a:endParaRPr lang="en-US" sz="1100" dirty="0" smtClean="0"/>
          </a:p>
          <a:p>
            <a:pPr algn="ctr"/>
            <a:r>
              <a:rPr lang="en-US" sz="1100" dirty="0" smtClean="0"/>
              <a:t>U.S</a:t>
            </a:r>
            <a:r>
              <a:rPr lang="en-US" sz="1100" dirty="0"/>
              <a:t>. Fish and Wildlife </a:t>
            </a:r>
            <a:r>
              <a:rPr lang="en-US" sz="1100" dirty="0" smtClean="0"/>
              <a:t>Service</a:t>
            </a:r>
            <a:endParaRPr lang="en-US" sz="1100" dirty="0"/>
          </a:p>
        </p:txBody>
      </p:sp>
      <p:pic>
        <p:nvPicPr>
          <p:cNvPr id="2052" name="Picture 4" descr="http://media.eol.org/content/2014/03/01/07/6127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948" y="1752600"/>
            <a:ext cx="2483567" cy="35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43731" y="5291203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© Minette Layne</a:t>
            </a:r>
            <a:endParaRPr lang="en-US" sz="1100" dirty="0"/>
          </a:p>
        </p:txBody>
      </p:sp>
      <p:pic>
        <p:nvPicPr>
          <p:cNvPr id="8" name="Picture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8781"/>
          <a:stretch/>
        </p:blipFill>
        <p:spPr bwMode="auto">
          <a:xfrm>
            <a:off x="287055" y="0"/>
            <a:ext cx="1358030" cy="113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8641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kull of Urocyon cinereoargente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8188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3014990"/>
            <a:ext cx="11737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© </a:t>
            </a:r>
            <a:r>
              <a:rPr lang="en-US" sz="1100" dirty="0"/>
              <a:t>Alicia V. </a:t>
            </a:r>
            <a:r>
              <a:rPr lang="en-US" sz="1100" dirty="0" err="1"/>
              <a:t>Linzey</a:t>
            </a:r>
            <a:endParaRPr lang="en-US" sz="1100" dirty="0"/>
          </a:p>
        </p:txBody>
      </p:sp>
      <p:pic>
        <p:nvPicPr>
          <p:cNvPr id="1030" name="Picture 6" descr="File:MSU V2P1a - Vulpes vulpes sku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" b="-1"/>
          <a:stretch/>
        </p:blipFill>
        <p:spPr bwMode="auto">
          <a:xfrm>
            <a:off x="4931856" y="426995"/>
            <a:ext cx="4059744" cy="612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48600" y="6400800"/>
            <a:ext cx="1183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© N.N. </a:t>
            </a:r>
            <a:r>
              <a:rPr lang="en-US" sz="1100" dirty="0" err="1" smtClean="0"/>
              <a:t>Kondakov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640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Gray Fox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16406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Red Fox</a:t>
            </a:r>
            <a:endParaRPr lang="en-US" sz="2400" b="1" dirty="0"/>
          </a:p>
        </p:txBody>
      </p:sp>
      <p:pic>
        <p:nvPicPr>
          <p:cNvPr id="1026" name="Picture 2" descr="Skull of Lynx rufus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25" y="4119564"/>
            <a:ext cx="3008175" cy="266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800600" y="0"/>
            <a:ext cx="0" cy="685800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1600" y="3690621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Bobcat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990600" y="6360180"/>
            <a:ext cx="11737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© </a:t>
            </a:r>
            <a:r>
              <a:rPr lang="en-US" sz="1100" dirty="0"/>
              <a:t>Alicia V. </a:t>
            </a:r>
            <a:r>
              <a:rPr lang="en-US" sz="1100" dirty="0" err="1"/>
              <a:t>Linzey</a:t>
            </a:r>
            <a:endParaRPr lang="en-US" sz="11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76200" y="3490098"/>
            <a:ext cx="48768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8781"/>
          <a:stretch/>
        </p:blipFill>
        <p:spPr bwMode="auto">
          <a:xfrm>
            <a:off x="236255" y="121163"/>
            <a:ext cx="932145" cy="738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87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of Urocyon cinereoargenteus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6" y="3364468"/>
            <a:ext cx="4396234" cy="29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47904" y="2938790"/>
            <a:ext cx="11833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© N.N. </a:t>
            </a:r>
            <a:r>
              <a:rPr lang="en-US" sz="1100" dirty="0" err="1" smtClean="0"/>
              <a:t>Kondakov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685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Credit: painting by </a:t>
            </a:r>
            <a:r>
              <a:rPr lang="en-US" sz="1200" dirty="0" err="1"/>
              <a:t>Consie</a:t>
            </a:r>
            <a:r>
              <a:rPr lang="en-US" sz="1200" dirty="0"/>
              <a:t> Powell from Kays and Wilson's </a:t>
            </a:r>
            <a:r>
              <a:rPr lang="en-US" sz="1200" i="1" dirty="0"/>
              <a:t>Mammals of North America</a:t>
            </a:r>
            <a:r>
              <a:rPr lang="en-US" sz="1200" dirty="0"/>
              <a:t>, © Princeton University Press (2002)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78486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Gray Fox</a:t>
            </a:r>
            <a:endParaRPr lang="en-US" sz="2400" b="1" dirty="0"/>
          </a:p>
        </p:txBody>
      </p:sp>
      <p:pic>
        <p:nvPicPr>
          <p:cNvPr id="2050" name="Picture 2" descr="http://cdn1.arkive.org/media/17/171B74C6-DC2C-4C30-9F7F-9C919EEBF4C6/Presentation.Large/Grey-fox-climbing-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041" y="76200"/>
            <a:ext cx="5118125" cy="34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7" b="18781"/>
          <a:stretch/>
        </p:blipFill>
        <p:spPr bwMode="auto">
          <a:xfrm>
            <a:off x="287055" y="0"/>
            <a:ext cx="1358030" cy="1130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25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183</Words>
  <Application>Microsoft Office PowerPoint</Application>
  <PresentationFormat>On-screen Show (4:3)</PresentationFormat>
  <Paragraphs>47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Eastern Gray Squirrel  (Sciurus carolinensis)</vt:lpstr>
      <vt:lpstr>PowerPoint Presentation</vt:lpstr>
      <vt:lpstr>PowerPoint Presentation</vt:lpstr>
      <vt:lpstr>Eastern Gray Squirrel  (Sciurus carolinensis)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Liesl</dc:creator>
  <cp:lastModifiedBy>wwc</cp:lastModifiedBy>
  <cp:revision>21</cp:revision>
  <cp:lastPrinted>2016-07-12T21:42:37Z</cp:lastPrinted>
  <dcterms:created xsi:type="dcterms:W3CDTF">2016-06-03T02:30:22Z</dcterms:created>
  <dcterms:modified xsi:type="dcterms:W3CDTF">2016-07-12T21:45:10Z</dcterms:modified>
</cp:coreProperties>
</file>