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89" autoAdjust="0"/>
  </p:normalViewPr>
  <p:slideViewPr>
    <p:cSldViewPr snapToGrid="0" snapToObjects="1">
      <p:cViewPr>
        <p:scale>
          <a:sx n="76" d="100"/>
          <a:sy n="76" d="100"/>
        </p:scale>
        <p:origin x="-1600" y="-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6777A-0FE8-A64E-9D62-FE13B2597524}" type="datetimeFigureOut">
              <a:rPr lang="en-US" smtClean="0"/>
              <a:t>3/12/14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A1BFB-84AE-054B-8C2F-54107ED048E6}" type="slidenum">
              <a:rPr lang="en-US" smtClean="0"/>
              <a:t>‹#›</a:t>
            </a:fld>
            <a:endParaRPr lang="en-US"/>
          </a:p>
        </p:txBody>
      </p:sp>
    </p:spTree>
    <p:extLst>
      <p:ext uri="{BB962C8B-B14F-4D97-AF65-F5344CB8AC3E}">
        <p14:creationId xmlns:p14="http://schemas.microsoft.com/office/powerpoint/2010/main" val="27939725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6A1BFB-84AE-054B-8C2F-54107ED048E6}" type="slidenum">
              <a:rPr lang="en-US" smtClean="0"/>
              <a:t>1</a:t>
            </a:fld>
            <a:endParaRPr lang="en-US"/>
          </a:p>
        </p:txBody>
      </p:sp>
    </p:spTree>
    <p:extLst>
      <p:ext uri="{BB962C8B-B14F-4D97-AF65-F5344CB8AC3E}">
        <p14:creationId xmlns:p14="http://schemas.microsoft.com/office/powerpoint/2010/main" val="3582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6A1BFB-84AE-054B-8C2F-54107ED048E6}" type="slidenum">
              <a:rPr lang="en-US" smtClean="0"/>
              <a:t>2</a:t>
            </a:fld>
            <a:endParaRPr lang="en-US"/>
          </a:p>
        </p:txBody>
      </p:sp>
    </p:spTree>
    <p:extLst>
      <p:ext uri="{BB962C8B-B14F-4D97-AF65-F5344CB8AC3E}">
        <p14:creationId xmlns:p14="http://schemas.microsoft.com/office/powerpoint/2010/main" val="2871428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223077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1958710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464220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49925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315658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409017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6F2051-71E5-6F43-B2A7-E44235E22F79}" type="datetimeFigureOut">
              <a:rPr lang="en-US" smtClean="0"/>
              <a:t>3/12/14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18558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6F2051-71E5-6F43-B2A7-E44235E22F79}" type="datetimeFigureOut">
              <a:rPr lang="en-US" smtClean="0"/>
              <a:t>3/12/14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2493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F2051-71E5-6F43-B2A7-E44235E22F79}" type="datetimeFigureOut">
              <a:rPr lang="en-US" smtClean="0"/>
              <a:t>3/12/14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60406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162750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6308030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E6F2051-71E5-6F43-B2A7-E44235E22F79}" type="datetimeFigureOut">
              <a:rPr lang="en-US" smtClean="0"/>
              <a:t>3/12/14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0AD2BEB-E855-2746-AA04-F9220BA6B9FF}" type="slidenum">
              <a:rPr lang="en-US" smtClean="0"/>
              <a:t>‹#›</a:t>
            </a:fld>
            <a:endParaRPr lang="en-US"/>
          </a:p>
        </p:txBody>
      </p:sp>
    </p:spTree>
    <p:extLst>
      <p:ext uri="{BB962C8B-B14F-4D97-AF65-F5344CB8AC3E}">
        <p14:creationId xmlns:p14="http://schemas.microsoft.com/office/powerpoint/2010/main" val="1903023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75561" y="446123"/>
            <a:ext cx="3537540"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smtClean="0">
                <a:latin typeface="Futura"/>
                <a:cs typeface="Futura"/>
              </a:rPr>
              <a:t>Glaciers on the Move Worksheet</a:t>
            </a:r>
            <a:endParaRPr lang="en-US" sz="1600" dirty="0">
              <a:latin typeface="Futura"/>
              <a:cs typeface="Futura"/>
            </a:endParaRPr>
          </a:p>
        </p:txBody>
      </p:sp>
      <p:sp>
        <p:nvSpPr>
          <p:cNvPr id="5" name="Title 1"/>
          <p:cNvSpPr txBox="1">
            <a:spLocks/>
          </p:cNvSpPr>
          <p:nvPr/>
        </p:nvSpPr>
        <p:spPr>
          <a:xfrm>
            <a:off x="344575" y="1226746"/>
            <a:ext cx="5902418" cy="371027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200" b="1" dirty="0" smtClean="0">
                <a:latin typeface="Futura"/>
                <a:cs typeface="Futura"/>
              </a:rPr>
              <a:t>Objective: </a:t>
            </a:r>
            <a:r>
              <a:rPr lang="en-US" sz="1200" dirty="0" smtClean="0">
                <a:latin typeface="Futura Condensed"/>
                <a:cs typeface="Futura Condensed"/>
              </a:rPr>
              <a:t>To determine how slope and basal conditions affect glacier speed</a:t>
            </a:r>
            <a:r>
              <a:rPr lang="en-US" sz="1200" dirty="0" smtClean="0">
                <a:latin typeface="Futura"/>
                <a:cs typeface="Futura"/>
              </a:rPr>
              <a:t>.</a:t>
            </a:r>
            <a:endParaRPr lang="en-US" sz="1200" u="sng" dirty="0">
              <a:latin typeface="Futura"/>
              <a:cs typeface="Futura"/>
            </a:endParaRPr>
          </a:p>
          <a:p>
            <a:pPr algn="l"/>
            <a:r>
              <a:rPr lang="en-US" sz="1200" b="1" dirty="0" smtClean="0">
                <a:latin typeface="Futura"/>
                <a:cs typeface="Futura"/>
              </a:rPr>
              <a:t>Prediction:</a:t>
            </a:r>
            <a:r>
              <a:rPr lang="en-US" sz="1200" dirty="0" smtClean="0">
                <a:latin typeface="Futura"/>
                <a:cs typeface="Futura"/>
              </a:rPr>
              <a:t> </a:t>
            </a:r>
            <a:r>
              <a:rPr lang="en-US" sz="1200" dirty="0" smtClean="0">
                <a:latin typeface="Futura Condensed"/>
                <a:cs typeface="Futura Condensed"/>
              </a:rPr>
              <a:t>Which glacier do you think will move the fastest?</a:t>
            </a:r>
          </a:p>
          <a:p>
            <a:pPr algn="l"/>
            <a:endParaRPr lang="en-US" sz="1200" dirty="0" smtClean="0">
              <a:latin typeface="Futura Condensed"/>
              <a:cs typeface="Futura Condensed"/>
            </a:endParaRPr>
          </a:p>
          <a:p>
            <a:pPr marL="858837" indent="-228600" algn="l">
              <a:buFont typeface="+mj-ea"/>
              <a:buAutoNum type="circleNumDbPlain"/>
            </a:pPr>
            <a:r>
              <a:rPr lang="en-US" sz="1200" dirty="0" smtClean="0">
                <a:latin typeface="Futura Condensed"/>
                <a:cs typeface="Futura Condensed"/>
              </a:rPr>
              <a:t>Steep slope, smooth surface</a:t>
            </a:r>
          </a:p>
          <a:p>
            <a:pPr marL="858837" indent="-228600" algn="l">
              <a:buFont typeface="+mj-ea"/>
              <a:buAutoNum type="circleNumDbPlain"/>
            </a:pPr>
            <a:r>
              <a:rPr lang="en-US" sz="1200" dirty="0" smtClean="0">
                <a:latin typeface="Futura Condensed"/>
                <a:cs typeface="Futura Condensed"/>
              </a:rPr>
              <a:t>Steep slope, sandy surface</a:t>
            </a:r>
          </a:p>
          <a:p>
            <a:pPr marL="858837" indent="-228600" algn="l">
              <a:buFont typeface="+mj-ea"/>
              <a:buAutoNum type="circleNumDbPlain"/>
            </a:pPr>
            <a:r>
              <a:rPr lang="en-US" sz="1200" dirty="0" smtClean="0">
                <a:latin typeface="Futura Condensed"/>
                <a:cs typeface="Futura Condensed"/>
              </a:rPr>
              <a:t>Steep slope, rocky surface</a:t>
            </a:r>
          </a:p>
          <a:p>
            <a:pPr marL="858837" indent="-228600" algn="l">
              <a:buFont typeface="+mj-ea"/>
              <a:buAutoNum type="circleNumDbPlain"/>
            </a:pPr>
            <a:r>
              <a:rPr lang="en-US" sz="1200" dirty="0" smtClean="0">
                <a:latin typeface="Futura Condensed"/>
                <a:cs typeface="Futura Condensed"/>
              </a:rPr>
              <a:t>Gentle slope, smooth surface</a:t>
            </a:r>
            <a:endParaRPr lang="en-US" sz="1200" dirty="0">
              <a:latin typeface="Futura Condensed"/>
              <a:cs typeface="Futura Condensed"/>
            </a:endParaRPr>
          </a:p>
          <a:p>
            <a:pPr algn="l"/>
            <a:endParaRPr lang="en-US" sz="1200" dirty="0" smtClean="0">
              <a:latin typeface="Futura Condensed"/>
              <a:cs typeface="Futura Condensed"/>
            </a:endParaRPr>
          </a:p>
          <a:p>
            <a:pPr algn="l"/>
            <a:r>
              <a:rPr lang="en-US" sz="1200" dirty="0" smtClean="0">
                <a:latin typeface="Futura Condensed"/>
                <a:cs typeface="Futura Condensed"/>
              </a:rPr>
              <a:t>Why?</a:t>
            </a:r>
          </a:p>
          <a:p>
            <a:pPr algn="l"/>
            <a:endParaRPr lang="en-US" sz="1200" dirty="0">
              <a:latin typeface="Futura Condensed"/>
              <a:cs typeface="Futura Condensed"/>
            </a:endParaRPr>
          </a:p>
          <a:p>
            <a:pPr algn="l"/>
            <a:endParaRPr lang="en-US" sz="1200" dirty="0">
              <a:latin typeface="Futura"/>
              <a:cs typeface="Futura"/>
            </a:endParaRPr>
          </a:p>
          <a:p>
            <a:pPr algn="l"/>
            <a:r>
              <a:rPr lang="en-US" sz="1200" dirty="0">
                <a:latin typeface="Futura"/>
                <a:cs typeface="Futura"/>
              </a:rPr>
              <a:t>Experiment: </a:t>
            </a:r>
            <a:r>
              <a:rPr lang="en-US" sz="1200" dirty="0">
                <a:latin typeface="Futura Condensed"/>
                <a:cs typeface="Futura Condensed"/>
              </a:rPr>
              <a:t>Observe and record the movement of your glacier</a:t>
            </a:r>
            <a:r>
              <a:rPr lang="en-US" sz="1200" dirty="0" smtClean="0">
                <a:latin typeface="Futura Condensed"/>
                <a:cs typeface="Futura Condensed"/>
              </a:rPr>
              <a:t>.</a:t>
            </a:r>
            <a:endParaRPr lang="en-US" sz="1200" dirty="0">
              <a:latin typeface="Futura Condensed"/>
              <a:cs typeface="Futura Condensed"/>
            </a:endParaRPr>
          </a:p>
          <a:p>
            <a:pPr algn="l"/>
            <a:r>
              <a:rPr lang="en-US" sz="1200" dirty="0">
                <a:latin typeface="Futura Condensed"/>
                <a:cs typeface="Futura Condensed"/>
              </a:rPr>
              <a:t>Which glacier are you observing? ____________________________</a:t>
            </a:r>
          </a:p>
          <a:p>
            <a:pPr algn="l"/>
            <a:endParaRPr lang="en-US" sz="1200" b="1" dirty="0">
              <a:latin typeface="American Typewriter"/>
              <a:cs typeface="American Typewriter"/>
            </a:endParaRPr>
          </a:p>
          <a:p>
            <a:pPr algn="l"/>
            <a:r>
              <a:rPr lang="en-US" sz="1200" b="1" dirty="0">
                <a:latin typeface="Futura"/>
                <a:cs typeface="Futura"/>
              </a:rPr>
              <a:t>Observations:</a:t>
            </a:r>
          </a:p>
          <a:p>
            <a:pPr algn="l"/>
            <a:endParaRPr lang="en-US" sz="1400" b="1" dirty="0">
              <a:latin typeface="American Typewriter"/>
              <a:cs typeface="American Typewriter"/>
            </a:endParaRPr>
          </a:p>
          <a:p>
            <a:pPr algn="l"/>
            <a:endParaRPr lang="en-US" sz="1400" dirty="0" smtClean="0">
              <a:latin typeface="American Typewriter"/>
              <a:cs typeface="American Typewriter"/>
            </a:endParaRPr>
          </a:p>
          <a:p>
            <a:pPr algn="l"/>
            <a:endParaRPr lang="en-US" sz="1400" dirty="0">
              <a:latin typeface="American Typewriter"/>
              <a:cs typeface="American Typewriter"/>
            </a:endParaRPr>
          </a:p>
          <a:p>
            <a:pPr algn="l"/>
            <a:endParaRPr lang="en-US" sz="1400" b="1" dirty="0" smtClean="0">
              <a:latin typeface="American Typewriter"/>
              <a:cs typeface="American Typewriter"/>
            </a:endParaRPr>
          </a:p>
          <a:p>
            <a:pPr algn="l"/>
            <a:endParaRPr lang="en-US" sz="1400" dirty="0" smtClean="0">
              <a:latin typeface="American Typewriter"/>
              <a:cs typeface="American Typewriter"/>
            </a:endParaRPr>
          </a:p>
          <a:p>
            <a:pPr algn="l"/>
            <a:endParaRPr lang="en-US" sz="1400" dirty="0">
              <a:latin typeface="American Typewriter"/>
              <a:cs typeface="American Typewriter"/>
            </a:endParaRPr>
          </a:p>
          <a:p>
            <a:pPr algn="l"/>
            <a:endParaRPr lang="en-US" sz="1400" dirty="0" smtClean="0">
              <a:latin typeface="American Typewriter"/>
              <a:cs typeface="American Typewriter"/>
            </a:endParaRPr>
          </a:p>
        </p:txBody>
      </p:sp>
      <p:graphicFrame>
        <p:nvGraphicFramePr>
          <p:cNvPr id="117" name="Table 116"/>
          <p:cNvGraphicFramePr>
            <a:graphicFrameLocks noGrp="1"/>
          </p:cNvGraphicFramePr>
          <p:nvPr>
            <p:extLst>
              <p:ext uri="{D42A27DB-BD31-4B8C-83A1-F6EECF244321}">
                <p14:modId xmlns:p14="http://schemas.microsoft.com/office/powerpoint/2010/main" val="4203241451"/>
              </p:ext>
            </p:extLst>
          </p:nvPr>
        </p:nvGraphicFramePr>
        <p:xfrm>
          <a:off x="411850" y="3800085"/>
          <a:ext cx="2883944" cy="1554480"/>
        </p:xfrm>
        <a:graphic>
          <a:graphicData uri="http://schemas.openxmlformats.org/drawingml/2006/table">
            <a:tbl>
              <a:tblPr firstRow="1" bandRow="1">
                <a:tableStyleId>{D7AC3CCA-C797-4891-BE02-D94E43425B78}</a:tableStyleId>
              </a:tblPr>
              <a:tblGrid>
                <a:gridCol w="1277087"/>
                <a:gridCol w="1606857"/>
              </a:tblGrid>
              <a:tr h="261493">
                <a:tc>
                  <a:txBody>
                    <a:bodyPr/>
                    <a:lstStyle/>
                    <a:p>
                      <a:pPr algn="ctr"/>
                      <a:r>
                        <a:rPr lang="en-US" sz="1200" b="0" i="0" dirty="0" smtClean="0">
                          <a:latin typeface="Futura"/>
                          <a:cs typeface="Futura"/>
                        </a:rPr>
                        <a:t>Measurement</a:t>
                      </a:r>
                      <a:endParaRPr lang="en-US" sz="1200" b="0" i="0" dirty="0">
                        <a:latin typeface="Futura"/>
                        <a:cs typeface="Futura"/>
                      </a:endParaRPr>
                    </a:p>
                  </a:txBody>
                  <a:tcPr/>
                </a:tc>
                <a:tc>
                  <a:txBody>
                    <a:bodyPr/>
                    <a:lstStyle/>
                    <a:p>
                      <a:pPr algn="ctr"/>
                      <a:r>
                        <a:rPr lang="en-US" sz="1200" b="0" i="0" dirty="0" smtClean="0">
                          <a:latin typeface="Futura"/>
                          <a:cs typeface="Futura"/>
                        </a:rPr>
                        <a:t>Distance Moved (cm.)</a:t>
                      </a:r>
                      <a:endParaRPr lang="en-US" sz="1200" b="0" i="0" dirty="0">
                        <a:latin typeface="Futura"/>
                        <a:cs typeface="Futura"/>
                      </a:endParaRPr>
                    </a:p>
                  </a:txBody>
                  <a:tcPr/>
                </a:tc>
              </a:tr>
              <a:tr h="261493">
                <a:tc>
                  <a:txBody>
                    <a:bodyPr/>
                    <a:lstStyle/>
                    <a:p>
                      <a:pPr algn="ctr"/>
                      <a:r>
                        <a:rPr lang="en-US" sz="1200" b="0" i="0" dirty="0" smtClean="0">
                          <a:latin typeface="Futura Condensed"/>
                          <a:cs typeface="Futura Condensed"/>
                        </a:rPr>
                        <a:t>Start</a:t>
                      </a: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1</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3</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bl>
          </a:graphicData>
        </a:graphic>
      </p:graphicFrame>
      <p:sp>
        <p:nvSpPr>
          <p:cNvPr id="6" name="Rectangle 5"/>
          <p:cNvSpPr/>
          <p:nvPr/>
        </p:nvSpPr>
        <p:spPr>
          <a:xfrm>
            <a:off x="365916" y="5401165"/>
            <a:ext cx="5683609" cy="276999"/>
          </a:xfrm>
          <a:prstGeom prst="rect">
            <a:avLst/>
          </a:prstGeom>
        </p:spPr>
        <p:txBody>
          <a:bodyPr wrap="square">
            <a:spAutoFit/>
          </a:bodyPr>
          <a:lstStyle/>
          <a:p>
            <a:r>
              <a:rPr lang="en-US" sz="1200" b="1" dirty="0" smtClean="0">
                <a:latin typeface="Futura"/>
                <a:cs typeface="Futura"/>
              </a:rPr>
              <a:t>Analysis: </a:t>
            </a:r>
            <a:r>
              <a:rPr lang="en-US" sz="1200" dirty="0" smtClean="0">
                <a:latin typeface="Futura Condensed"/>
                <a:cs typeface="Futura Condensed"/>
              </a:rPr>
              <a:t>Using the data your group collected, graph the rate at which your glacier travelled below</a:t>
            </a:r>
            <a:r>
              <a:rPr lang="en-US" sz="1000" dirty="0" smtClean="0">
                <a:latin typeface="Futura Condensed"/>
                <a:cs typeface="Futura Condensed"/>
              </a:rPr>
              <a:t>. </a:t>
            </a:r>
            <a:endParaRPr lang="en-US" sz="1000" dirty="0">
              <a:latin typeface="Futura Condensed"/>
              <a:cs typeface="Futura Condensed"/>
            </a:endParaRPr>
          </a:p>
        </p:txBody>
      </p:sp>
      <p:grpSp>
        <p:nvGrpSpPr>
          <p:cNvPr id="3" name="Group 2"/>
          <p:cNvGrpSpPr/>
          <p:nvPr/>
        </p:nvGrpSpPr>
        <p:grpSpPr>
          <a:xfrm>
            <a:off x="563384" y="5707824"/>
            <a:ext cx="5683609" cy="3049726"/>
            <a:chOff x="344575" y="5571631"/>
            <a:chExt cx="5683609" cy="3049726"/>
          </a:xfrm>
        </p:grpSpPr>
        <p:sp>
          <p:nvSpPr>
            <p:cNvPr id="9" name="Rectangle 8"/>
            <p:cNvSpPr/>
            <p:nvPr/>
          </p:nvSpPr>
          <p:spPr>
            <a:xfrm>
              <a:off x="344575" y="5571631"/>
              <a:ext cx="5683609" cy="3017760"/>
            </a:xfrm>
            <a:prstGeom prst="rect">
              <a:avLst/>
            </a:prstGeom>
            <a:pattFill prst="dotGrid">
              <a:fgClr>
                <a:schemeClr val="tx1">
                  <a:lumMod val="50000"/>
                  <a:lumOff val="50000"/>
                </a:schemeClr>
              </a:fgClr>
              <a:bgClr>
                <a:prstClr val="white"/>
              </a:bgClr>
            </a:patt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0" name="Straight Connector 9"/>
            <p:cNvCxnSpPr/>
            <p:nvPr/>
          </p:nvCxnSpPr>
          <p:spPr>
            <a:xfrm>
              <a:off x="1076420" y="5883618"/>
              <a:ext cx="5171" cy="2227234"/>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81592" y="8110852"/>
              <a:ext cx="4517984"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090510" y="8291225"/>
              <a:ext cx="2502123" cy="276999"/>
            </a:xfrm>
            <a:prstGeom prst="rect">
              <a:avLst/>
            </a:prstGeom>
            <a:noFill/>
          </p:spPr>
          <p:txBody>
            <a:bodyPr wrap="square" rtlCol="0">
              <a:spAutoFit/>
            </a:bodyPr>
            <a:lstStyle/>
            <a:p>
              <a:pPr algn="ctr"/>
              <a:r>
                <a:rPr lang="en-US" sz="1200" dirty="0" smtClean="0">
                  <a:latin typeface="Futura Condensed"/>
                  <a:cs typeface="Futura Condensed"/>
                </a:rPr>
                <a:t>Measurement </a:t>
              </a:r>
              <a:endParaRPr lang="en-US" sz="1200" dirty="0">
                <a:latin typeface="Futura Condensed"/>
                <a:cs typeface="Futura Condensed"/>
              </a:endParaRPr>
            </a:p>
          </p:txBody>
        </p:sp>
        <p:sp>
          <p:nvSpPr>
            <p:cNvPr id="13" name="TextBox 12"/>
            <p:cNvSpPr txBox="1"/>
            <p:nvPr/>
          </p:nvSpPr>
          <p:spPr>
            <a:xfrm rot="16200000">
              <a:off x="-649339" y="6874449"/>
              <a:ext cx="2541687" cy="261610"/>
            </a:xfrm>
            <a:prstGeom prst="rect">
              <a:avLst/>
            </a:prstGeom>
            <a:noFill/>
          </p:spPr>
          <p:txBody>
            <a:bodyPr wrap="square" rtlCol="0">
              <a:spAutoFit/>
            </a:bodyPr>
            <a:lstStyle/>
            <a:p>
              <a:pPr algn="ctr"/>
              <a:r>
                <a:rPr lang="en-US" sz="1100" dirty="0" smtClean="0">
                  <a:latin typeface="Futura Condensed"/>
                  <a:cs typeface="Futura Condensed"/>
                </a:rPr>
                <a:t>Distance Travelled (in centimeters)</a:t>
              </a:r>
              <a:endParaRPr lang="en-US" sz="1100" dirty="0">
                <a:latin typeface="Futura Condensed"/>
                <a:cs typeface="Futura Condensed"/>
              </a:endParaRPr>
            </a:p>
          </p:txBody>
        </p:sp>
        <p:sp>
          <p:nvSpPr>
            <p:cNvPr id="14" name="TextBox 13"/>
            <p:cNvSpPr txBox="1"/>
            <p:nvPr/>
          </p:nvSpPr>
          <p:spPr>
            <a:xfrm rot="18550789">
              <a:off x="556417" y="8112244"/>
              <a:ext cx="648894" cy="369332"/>
            </a:xfrm>
            <a:prstGeom prst="rect">
              <a:avLst/>
            </a:prstGeom>
            <a:noFill/>
          </p:spPr>
          <p:txBody>
            <a:bodyPr wrap="square" rtlCol="0">
              <a:spAutoFit/>
            </a:bodyPr>
            <a:lstStyle/>
            <a:p>
              <a:r>
                <a:rPr lang="en-US" dirty="0" smtClean="0">
                  <a:latin typeface="Futura Condensed"/>
                  <a:cs typeface="Futura Condensed"/>
                </a:rPr>
                <a:t>Start</a:t>
              </a:r>
              <a:endParaRPr lang="en-US" dirty="0">
                <a:latin typeface="Futura Condensed"/>
                <a:cs typeface="Futura Condensed"/>
              </a:endParaRPr>
            </a:p>
          </p:txBody>
        </p:sp>
        <p:cxnSp>
          <p:nvCxnSpPr>
            <p:cNvPr id="16" name="Straight Connector 15"/>
            <p:cNvCxnSpPr/>
            <p:nvPr/>
          </p:nvCxnSpPr>
          <p:spPr>
            <a:xfrm>
              <a:off x="1814909" y="8024401"/>
              <a:ext cx="0" cy="830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526835" y="8027764"/>
              <a:ext cx="0" cy="830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228519" y="8024401"/>
              <a:ext cx="0" cy="830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926083" y="8024401"/>
              <a:ext cx="0" cy="830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629370" y="8024401"/>
              <a:ext cx="0" cy="830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5303353" y="8027764"/>
              <a:ext cx="0" cy="830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rot="18550789">
              <a:off x="1567483" y="7956964"/>
              <a:ext cx="494850" cy="307777"/>
            </a:xfrm>
            <a:prstGeom prst="rect">
              <a:avLst/>
            </a:prstGeom>
            <a:noFill/>
          </p:spPr>
          <p:txBody>
            <a:bodyPr wrap="square" rtlCol="0">
              <a:spAutoFit/>
            </a:bodyPr>
            <a:lstStyle/>
            <a:p>
              <a:r>
                <a:rPr lang="en-US" sz="1400" dirty="0">
                  <a:latin typeface="American Typewriter"/>
                  <a:cs typeface="American Typewriter"/>
                </a:rPr>
                <a:t>1</a:t>
              </a:r>
            </a:p>
          </p:txBody>
        </p:sp>
        <p:sp>
          <p:nvSpPr>
            <p:cNvPr id="28" name="TextBox 27"/>
            <p:cNvSpPr txBox="1"/>
            <p:nvPr/>
          </p:nvSpPr>
          <p:spPr>
            <a:xfrm rot="18550789">
              <a:off x="2279411" y="7956964"/>
              <a:ext cx="494850" cy="307777"/>
            </a:xfrm>
            <a:prstGeom prst="rect">
              <a:avLst/>
            </a:prstGeom>
            <a:noFill/>
          </p:spPr>
          <p:txBody>
            <a:bodyPr wrap="square" rtlCol="0">
              <a:spAutoFit/>
            </a:bodyPr>
            <a:lstStyle/>
            <a:p>
              <a:r>
                <a:rPr lang="en-US" sz="1400" dirty="0">
                  <a:latin typeface="American Typewriter"/>
                  <a:cs typeface="American Typewriter"/>
                </a:rPr>
                <a:t>2</a:t>
              </a:r>
            </a:p>
          </p:txBody>
        </p:sp>
        <p:sp>
          <p:nvSpPr>
            <p:cNvPr id="29" name="TextBox 28"/>
            <p:cNvSpPr txBox="1"/>
            <p:nvPr/>
          </p:nvSpPr>
          <p:spPr>
            <a:xfrm rot="18550789">
              <a:off x="3010406" y="8002856"/>
              <a:ext cx="494850" cy="307777"/>
            </a:xfrm>
            <a:prstGeom prst="rect">
              <a:avLst/>
            </a:prstGeom>
            <a:noFill/>
          </p:spPr>
          <p:txBody>
            <a:bodyPr wrap="square" rtlCol="0">
              <a:spAutoFit/>
            </a:bodyPr>
            <a:lstStyle/>
            <a:p>
              <a:r>
                <a:rPr lang="en-US" sz="1400" dirty="0">
                  <a:latin typeface="American Typewriter"/>
                  <a:cs typeface="American Typewriter"/>
                </a:rPr>
                <a:t>3</a:t>
              </a:r>
            </a:p>
          </p:txBody>
        </p:sp>
        <p:sp>
          <p:nvSpPr>
            <p:cNvPr id="30" name="TextBox 29"/>
            <p:cNvSpPr txBox="1"/>
            <p:nvPr/>
          </p:nvSpPr>
          <p:spPr>
            <a:xfrm rot="18550789">
              <a:off x="3712378" y="7953601"/>
              <a:ext cx="494850" cy="307777"/>
            </a:xfrm>
            <a:prstGeom prst="rect">
              <a:avLst/>
            </a:prstGeom>
            <a:noFill/>
          </p:spPr>
          <p:txBody>
            <a:bodyPr wrap="square" rtlCol="0">
              <a:spAutoFit/>
            </a:bodyPr>
            <a:lstStyle/>
            <a:p>
              <a:r>
                <a:rPr lang="en-US" sz="1400" dirty="0">
                  <a:latin typeface="American Typewriter"/>
                  <a:cs typeface="American Typewriter"/>
                </a:rPr>
                <a:t>4</a:t>
              </a:r>
            </a:p>
          </p:txBody>
        </p:sp>
        <p:sp>
          <p:nvSpPr>
            <p:cNvPr id="31" name="TextBox 30"/>
            <p:cNvSpPr txBox="1"/>
            <p:nvPr/>
          </p:nvSpPr>
          <p:spPr>
            <a:xfrm rot="18550789">
              <a:off x="4371265" y="8002855"/>
              <a:ext cx="494850" cy="307777"/>
            </a:xfrm>
            <a:prstGeom prst="rect">
              <a:avLst/>
            </a:prstGeom>
            <a:noFill/>
          </p:spPr>
          <p:txBody>
            <a:bodyPr wrap="square" rtlCol="0">
              <a:spAutoFit/>
            </a:bodyPr>
            <a:lstStyle/>
            <a:p>
              <a:r>
                <a:rPr lang="en-US" sz="1400" dirty="0">
                  <a:latin typeface="American Typewriter"/>
                  <a:cs typeface="American Typewriter"/>
                </a:rPr>
                <a:t>5</a:t>
              </a:r>
            </a:p>
          </p:txBody>
        </p:sp>
        <p:sp>
          <p:nvSpPr>
            <p:cNvPr id="32" name="TextBox 31"/>
            <p:cNvSpPr txBox="1"/>
            <p:nvPr/>
          </p:nvSpPr>
          <p:spPr>
            <a:xfrm rot="18550789">
              <a:off x="5035543" y="8002854"/>
              <a:ext cx="494850" cy="307777"/>
            </a:xfrm>
            <a:prstGeom prst="rect">
              <a:avLst/>
            </a:prstGeom>
            <a:noFill/>
          </p:spPr>
          <p:txBody>
            <a:bodyPr wrap="square" rtlCol="0">
              <a:spAutoFit/>
            </a:bodyPr>
            <a:lstStyle/>
            <a:p>
              <a:r>
                <a:rPr lang="en-US" sz="1400" dirty="0">
                  <a:latin typeface="American Typewriter"/>
                  <a:cs typeface="American Typewriter"/>
                </a:rPr>
                <a:t>6</a:t>
              </a:r>
            </a:p>
          </p:txBody>
        </p:sp>
        <p:cxnSp>
          <p:nvCxnSpPr>
            <p:cNvPr id="34" name="Straight Connector 33"/>
            <p:cNvCxnSpPr/>
            <p:nvPr/>
          </p:nvCxnSpPr>
          <p:spPr>
            <a:xfrm flipH="1">
              <a:off x="960407" y="7931089"/>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960407" y="7736056"/>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960407" y="7552495"/>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960407" y="7372375"/>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H="1">
              <a:off x="960407" y="7188814"/>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962839" y="7005254"/>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962839" y="6821693"/>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a:off x="960407" y="6638131"/>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960407" y="6453078"/>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flipH="1">
              <a:off x="960407" y="6270046"/>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H="1">
              <a:off x="961721" y="6079817"/>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736940" y="7619368"/>
              <a:ext cx="337097" cy="215444"/>
            </a:xfrm>
            <a:prstGeom prst="rect">
              <a:avLst/>
            </a:prstGeom>
            <a:noFill/>
          </p:spPr>
          <p:txBody>
            <a:bodyPr wrap="square" rtlCol="0">
              <a:spAutoFit/>
            </a:bodyPr>
            <a:lstStyle/>
            <a:p>
              <a:r>
                <a:rPr lang="en-US" sz="800" dirty="0" smtClean="0">
                  <a:latin typeface="American Typewriter"/>
                  <a:cs typeface="American Typewriter"/>
                </a:rPr>
                <a:t>10</a:t>
              </a:r>
              <a:endParaRPr lang="en-US" sz="800" dirty="0">
                <a:latin typeface="American Typewriter"/>
                <a:cs typeface="American Typewriter"/>
              </a:endParaRPr>
            </a:p>
          </p:txBody>
        </p:sp>
        <p:sp>
          <p:nvSpPr>
            <p:cNvPr id="59" name="TextBox 58"/>
            <p:cNvSpPr txBox="1"/>
            <p:nvPr/>
          </p:nvSpPr>
          <p:spPr>
            <a:xfrm>
              <a:off x="794290" y="7821836"/>
              <a:ext cx="282130" cy="165428"/>
            </a:xfrm>
            <a:prstGeom prst="rect">
              <a:avLst/>
            </a:prstGeom>
            <a:noFill/>
          </p:spPr>
          <p:txBody>
            <a:bodyPr wrap="square" rtlCol="0">
              <a:spAutoFit/>
            </a:bodyPr>
            <a:lstStyle/>
            <a:p>
              <a:r>
                <a:rPr lang="en-US" sz="800" dirty="0" smtClean="0">
                  <a:latin typeface="American Typewriter"/>
                  <a:cs typeface="American Typewriter"/>
                </a:rPr>
                <a:t>5</a:t>
              </a:r>
              <a:endParaRPr lang="en-US" sz="800" dirty="0">
                <a:latin typeface="American Typewriter"/>
                <a:cs typeface="American Typewriter"/>
              </a:endParaRPr>
            </a:p>
          </p:txBody>
        </p:sp>
        <p:sp>
          <p:nvSpPr>
            <p:cNvPr id="62" name="TextBox 61"/>
            <p:cNvSpPr txBox="1"/>
            <p:nvPr/>
          </p:nvSpPr>
          <p:spPr>
            <a:xfrm>
              <a:off x="727755" y="7444773"/>
              <a:ext cx="337097" cy="215444"/>
            </a:xfrm>
            <a:prstGeom prst="rect">
              <a:avLst/>
            </a:prstGeom>
            <a:noFill/>
          </p:spPr>
          <p:txBody>
            <a:bodyPr wrap="square" rtlCol="0">
              <a:spAutoFit/>
            </a:bodyPr>
            <a:lstStyle/>
            <a:p>
              <a:r>
                <a:rPr lang="en-US" sz="800" dirty="0" smtClean="0">
                  <a:latin typeface="American Typewriter"/>
                  <a:cs typeface="American Typewriter"/>
                </a:rPr>
                <a:t>15</a:t>
              </a:r>
              <a:endParaRPr lang="en-US" sz="800" dirty="0">
                <a:latin typeface="American Typewriter"/>
                <a:cs typeface="American Typewriter"/>
              </a:endParaRPr>
            </a:p>
          </p:txBody>
        </p:sp>
        <p:sp>
          <p:nvSpPr>
            <p:cNvPr id="64" name="TextBox 63"/>
            <p:cNvSpPr txBox="1"/>
            <p:nvPr/>
          </p:nvSpPr>
          <p:spPr>
            <a:xfrm>
              <a:off x="727755" y="7264653"/>
              <a:ext cx="337097" cy="215444"/>
            </a:xfrm>
            <a:prstGeom prst="rect">
              <a:avLst/>
            </a:prstGeom>
            <a:noFill/>
          </p:spPr>
          <p:txBody>
            <a:bodyPr wrap="square" rtlCol="0">
              <a:spAutoFit/>
            </a:bodyPr>
            <a:lstStyle/>
            <a:p>
              <a:r>
                <a:rPr lang="en-US" sz="800" dirty="0">
                  <a:latin typeface="American Typewriter"/>
                  <a:cs typeface="American Typewriter"/>
                </a:rPr>
                <a:t>2</a:t>
              </a:r>
              <a:r>
                <a:rPr lang="en-US" sz="800" dirty="0" smtClean="0">
                  <a:latin typeface="American Typewriter"/>
                  <a:cs typeface="American Typewriter"/>
                </a:rPr>
                <a:t>0</a:t>
              </a:r>
              <a:endParaRPr lang="en-US" sz="800" dirty="0">
                <a:latin typeface="American Typewriter"/>
                <a:cs typeface="American Typewriter"/>
              </a:endParaRPr>
            </a:p>
          </p:txBody>
        </p:sp>
        <p:sp>
          <p:nvSpPr>
            <p:cNvPr id="66" name="TextBox 65"/>
            <p:cNvSpPr txBox="1"/>
            <p:nvPr/>
          </p:nvSpPr>
          <p:spPr>
            <a:xfrm>
              <a:off x="739323" y="7081092"/>
              <a:ext cx="386894" cy="215444"/>
            </a:xfrm>
            <a:prstGeom prst="rect">
              <a:avLst/>
            </a:prstGeom>
            <a:noFill/>
          </p:spPr>
          <p:txBody>
            <a:bodyPr wrap="square" rtlCol="0">
              <a:spAutoFit/>
            </a:bodyPr>
            <a:lstStyle/>
            <a:p>
              <a:r>
                <a:rPr lang="en-US" sz="800" dirty="0" smtClean="0">
                  <a:latin typeface="American Typewriter"/>
                  <a:cs typeface="American Typewriter"/>
                </a:rPr>
                <a:t>25</a:t>
              </a:r>
              <a:endParaRPr lang="en-US" sz="800" dirty="0">
                <a:latin typeface="American Typewriter"/>
                <a:cs typeface="American Typewriter"/>
              </a:endParaRPr>
            </a:p>
          </p:txBody>
        </p:sp>
        <p:sp>
          <p:nvSpPr>
            <p:cNvPr id="68" name="TextBox 67"/>
            <p:cNvSpPr txBox="1"/>
            <p:nvPr/>
          </p:nvSpPr>
          <p:spPr>
            <a:xfrm>
              <a:off x="727755" y="6906779"/>
              <a:ext cx="337097" cy="215444"/>
            </a:xfrm>
            <a:prstGeom prst="rect">
              <a:avLst/>
            </a:prstGeom>
            <a:noFill/>
          </p:spPr>
          <p:txBody>
            <a:bodyPr wrap="square" rtlCol="0">
              <a:spAutoFit/>
            </a:bodyPr>
            <a:lstStyle/>
            <a:p>
              <a:r>
                <a:rPr lang="en-US" sz="800" dirty="0" smtClean="0">
                  <a:latin typeface="American Typewriter"/>
                  <a:cs typeface="American Typewriter"/>
                </a:rPr>
                <a:t>30</a:t>
              </a:r>
              <a:endParaRPr lang="en-US" sz="800" dirty="0">
                <a:latin typeface="American Typewriter"/>
                <a:cs typeface="American Typewriter"/>
              </a:endParaRPr>
            </a:p>
          </p:txBody>
        </p:sp>
        <p:sp>
          <p:nvSpPr>
            <p:cNvPr id="69" name="TextBox 68"/>
            <p:cNvSpPr txBox="1"/>
            <p:nvPr/>
          </p:nvSpPr>
          <p:spPr>
            <a:xfrm>
              <a:off x="732187" y="6691335"/>
              <a:ext cx="364179" cy="215444"/>
            </a:xfrm>
            <a:prstGeom prst="rect">
              <a:avLst/>
            </a:prstGeom>
            <a:noFill/>
          </p:spPr>
          <p:txBody>
            <a:bodyPr wrap="square" rtlCol="0">
              <a:spAutoFit/>
            </a:bodyPr>
            <a:lstStyle/>
            <a:p>
              <a:r>
                <a:rPr lang="en-US" sz="800" dirty="0" smtClean="0">
                  <a:latin typeface="American Typewriter"/>
                  <a:cs typeface="American Typewriter"/>
                </a:rPr>
                <a:t>35</a:t>
              </a:r>
              <a:endParaRPr lang="en-US" sz="800" dirty="0">
                <a:latin typeface="American Typewriter"/>
                <a:cs typeface="American Typewriter"/>
              </a:endParaRPr>
            </a:p>
          </p:txBody>
        </p:sp>
        <p:sp>
          <p:nvSpPr>
            <p:cNvPr id="71" name="TextBox 70"/>
            <p:cNvSpPr txBox="1"/>
            <p:nvPr/>
          </p:nvSpPr>
          <p:spPr>
            <a:xfrm>
              <a:off x="718165" y="6530409"/>
              <a:ext cx="384463" cy="215444"/>
            </a:xfrm>
            <a:prstGeom prst="rect">
              <a:avLst/>
            </a:prstGeom>
            <a:noFill/>
          </p:spPr>
          <p:txBody>
            <a:bodyPr wrap="square" rtlCol="0">
              <a:spAutoFit/>
            </a:bodyPr>
            <a:lstStyle/>
            <a:p>
              <a:r>
                <a:rPr lang="en-US" sz="800" dirty="0" smtClean="0">
                  <a:latin typeface="American Typewriter"/>
                  <a:cs typeface="American Typewriter"/>
                </a:rPr>
                <a:t>40</a:t>
              </a:r>
              <a:endParaRPr lang="en-US" sz="800" dirty="0">
                <a:latin typeface="American Typewriter"/>
                <a:cs typeface="American Typewriter"/>
              </a:endParaRPr>
            </a:p>
          </p:txBody>
        </p:sp>
        <p:sp>
          <p:nvSpPr>
            <p:cNvPr id="72" name="TextBox 71"/>
            <p:cNvSpPr txBox="1"/>
            <p:nvPr/>
          </p:nvSpPr>
          <p:spPr>
            <a:xfrm>
              <a:off x="712590" y="6345356"/>
              <a:ext cx="384463" cy="215444"/>
            </a:xfrm>
            <a:prstGeom prst="rect">
              <a:avLst/>
            </a:prstGeom>
            <a:noFill/>
          </p:spPr>
          <p:txBody>
            <a:bodyPr wrap="square" rtlCol="0">
              <a:spAutoFit/>
            </a:bodyPr>
            <a:lstStyle/>
            <a:p>
              <a:r>
                <a:rPr lang="en-US" sz="800" dirty="0" smtClean="0">
                  <a:latin typeface="American Typewriter"/>
                  <a:cs typeface="American Typewriter"/>
                </a:rPr>
                <a:t>45</a:t>
              </a:r>
              <a:endParaRPr lang="en-US" sz="800" dirty="0">
                <a:latin typeface="American Typewriter"/>
                <a:cs typeface="American Typewriter"/>
              </a:endParaRPr>
            </a:p>
          </p:txBody>
        </p:sp>
        <p:sp>
          <p:nvSpPr>
            <p:cNvPr id="74" name="TextBox 73"/>
            <p:cNvSpPr txBox="1"/>
            <p:nvPr/>
          </p:nvSpPr>
          <p:spPr>
            <a:xfrm>
              <a:off x="718165" y="6162324"/>
              <a:ext cx="384463" cy="215444"/>
            </a:xfrm>
            <a:prstGeom prst="rect">
              <a:avLst/>
            </a:prstGeom>
            <a:noFill/>
          </p:spPr>
          <p:txBody>
            <a:bodyPr wrap="square" rtlCol="0">
              <a:spAutoFit/>
            </a:bodyPr>
            <a:lstStyle/>
            <a:p>
              <a:r>
                <a:rPr lang="en-US" sz="800" dirty="0">
                  <a:latin typeface="American Typewriter"/>
                  <a:cs typeface="American Typewriter"/>
                </a:rPr>
                <a:t>5</a:t>
              </a:r>
              <a:r>
                <a:rPr lang="en-US" sz="800" dirty="0" smtClean="0">
                  <a:latin typeface="American Typewriter"/>
                  <a:cs typeface="American Typewriter"/>
                </a:rPr>
                <a:t>0</a:t>
              </a:r>
              <a:endParaRPr lang="en-US" sz="800" dirty="0">
                <a:latin typeface="American Typewriter"/>
                <a:cs typeface="American Typewriter"/>
              </a:endParaRPr>
            </a:p>
          </p:txBody>
        </p:sp>
        <p:cxnSp>
          <p:nvCxnSpPr>
            <p:cNvPr id="75" name="Straight Connector 74"/>
            <p:cNvCxnSpPr/>
            <p:nvPr/>
          </p:nvCxnSpPr>
          <p:spPr>
            <a:xfrm flipH="1">
              <a:off x="961721" y="5886732"/>
              <a:ext cx="11987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736940" y="5950354"/>
              <a:ext cx="384463" cy="215444"/>
            </a:xfrm>
            <a:prstGeom prst="rect">
              <a:avLst/>
            </a:prstGeom>
            <a:noFill/>
          </p:spPr>
          <p:txBody>
            <a:bodyPr wrap="square" rtlCol="0">
              <a:spAutoFit/>
            </a:bodyPr>
            <a:lstStyle/>
            <a:p>
              <a:r>
                <a:rPr lang="en-US" sz="800" dirty="0" smtClean="0">
                  <a:latin typeface="American Typewriter"/>
                  <a:cs typeface="American Typewriter"/>
                </a:rPr>
                <a:t>55</a:t>
              </a:r>
              <a:endParaRPr lang="en-US" sz="800" dirty="0">
                <a:latin typeface="American Typewriter"/>
                <a:cs typeface="American Typewriter"/>
              </a:endParaRPr>
            </a:p>
          </p:txBody>
        </p:sp>
        <p:sp>
          <p:nvSpPr>
            <p:cNvPr id="79" name="TextBox 78"/>
            <p:cNvSpPr txBox="1"/>
            <p:nvPr/>
          </p:nvSpPr>
          <p:spPr>
            <a:xfrm>
              <a:off x="1250550" y="5766875"/>
              <a:ext cx="384463" cy="215444"/>
            </a:xfrm>
            <a:prstGeom prst="rect">
              <a:avLst/>
            </a:prstGeom>
            <a:noFill/>
          </p:spPr>
          <p:txBody>
            <a:bodyPr wrap="square" rtlCol="0">
              <a:spAutoFit/>
            </a:bodyPr>
            <a:lstStyle/>
            <a:p>
              <a:endParaRPr lang="en-US" sz="800" dirty="0">
                <a:latin typeface="American Typewriter"/>
                <a:cs typeface="American Typewriter"/>
              </a:endParaRPr>
            </a:p>
          </p:txBody>
        </p:sp>
        <p:sp>
          <p:nvSpPr>
            <p:cNvPr id="80" name="TextBox 79"/>
            <p:cNvSpPr txBox="1"/>
            <p:nvPr/>
          </p:nvSpPr>
          <p:spPr>
            <a:xfrm>
              <a:off x="739323" y="5766875"/>
              <a:ext cx="357043" cy="215444"/>
            </a:xfrm>
            <a:prstGeom prst="rect">
              <a:avLst/>
            </a:prstGeom>
            <a:noFill/>
          </p:spPr>
          <p:txBody>
            <a:bodyPr wrap="square" rtlCol="0">
              <a:spAutoFit/>
            </a:bodyPr>
            <a:lstStyle/>
            <a:p>
              <a:r>
                <a:rPr lang="en-US" sz="800" dirty="0" smtClean="0">
                  <a:latin typeface="American Typewriter"/>
                  <a:cs typeface="American Typewriter"/>
                </a:rPr>
                <a:t>60</a:t>
              </a:r>
              <a:endParaRPr lang="en-US" sz="800" dirty="0">
                <a:latin typeface="American Typewriter"/>
                <a:cs typeface="American Typewriter"/>
              </a:endParaRPr>
            </a:p>
          </p:txBody>
        </p:sp>
        <p:sp>
          <p:nvSpPr>
            <p:cNvPr id="81" name="TextBox 80"/>
            <p:cNvSpPr txBox="1"/>
            <p:nvPr/>
          </p:nvSpPr>
          <p:spPr>
            <a:xfrm>
              <a:off x="1601152" y="5736097"/>
              <a:ext cx="3622119" cy="507831"/>
            </a:xfrm>
            <a:prstGeom prst="rect">
              <a:avLst/>
            </a:prstGeom>
            <a:noFill/>
          </p:spPr>
          <p:txBody>
            <a:bodyPr wrap="square" rtlCol="0">
              <a:spAutoFit/>
            </a:bodyPr>
            <a:lstStyle/>
            <a:p>
              <a:pPr algn="ctr"/>
              <a:r>
                <a:rPr lang="en-US" sz="1600" dirty="0" smtClean="0">
                  <a:latin typeface="Futura"/>
                  <a:cs typeface="Futura"/>
                </a:rPr>
                <a:t>Rate of Glacier Travel</a:t>
              </a:r>
            </a:p>
            <a:p>
              <a:pPr algn="ctr"/>
              <a:r>
                <a:rPr lang="en-US" sz="1100" dirty="0" smtClean="0">
                  <a:latin typeface="Futura Condensed"/>
                  <a:cs typeface="Futura Condensed"/>
                </a:rPr>
                <a:t> (cm/minute)</a:t>
              </a:r>
              <a:endParaRPr lang="en-US" sz="1100" dirty="0">
                <a:latin typeface="Futura Condensed"/>
                <a:cs typeface="Futura Condensed"/>
              </a:endParaRPr>
            </a:p>
          </p:txBody>
        </p:sp>
      </p:grpSp>
      <p:graphicFrame>
        <p:nvGraphicFramePr>
          <p:cNvPr id="61" name="Table 60"/>
          <p:cNvGraphicFramePr>
            <a:graphicFrameLocks noGrp="1"/>
          </p:cNvGraphicFramePr>
          <p:nvPr>
            <p:extLst>
              <p:ext uri="{D42A27DB-BD31-4B8C-83A1-F6EECF244321}">
                <p14:modId xmlns:p14="http://schemas.microsoft.com/office/powerpoint/2010/main" val="2761413419"/>
              </p:ext>
            </p:extLst>
          </p:nvPr>
        </p:nvGraphicFramePr>
        <p:xfrm>
          <a:off x="3447328" y="3800085"/>
          <a:ext cx="2883944" cy="1554480"/>
        </p:xfrm>
        <a:graphic>
          <a:graphicData uri="http://schemas.openxmlformats.org/drawingml/2006/table">
            <a:tbl>
              <a:tblPr firstRow="1" bandRow="1">
                <a:tableStyleId>{D7AC3CCA-C797-4891-BE02-D94E43425B78}</a:tableStyleId>
              </a:tblPr>
              <a:tblGrid>
                <a:gridCol w="1277087"/>
                <a:gridCol w="1606857"/>
              </a:tblGrid>
              <a:tr h="261493">
                <a:tc>
                  <a:txBody>
                    <a:bodyPr/>
                    <a:lstStyle/>
                    <a:p>
                      <a:pPr algn="ctr"/>
                      <a:r>
                        <a:rPr lang="en-US" sz="1200" b="0" i="0" dirty="0" smtClean="0">
                          <a:latin typeface="Futura"/>
                          <a:cs typeface="Futura"/>
                        </a:rPr>
                        <a:t>Measurement</a:t>
                      </a:r>
                      <a:endParaRPr lang="en-US" sz="1200" b="0" i="0" dirty="0">
                        <a:latin typeface="Futura"/>
                        <a:cs typeface="Futura"/>
                      </a:endParaRPr>
                    </a:p>
                  </a:txBody>
                  <a:tcPr/>
                </a:tc>
                <a:tc>
                  <a:txBody>
                    <a:bodyPr/>
                    <a:lstStyle/>
                    <a:p>
                      <a:pPr algn="ctr"/>
                      <a:r>
                        <a:rPr lang="en-US" sz="1200" b="0" i="0" dirty="0" smtClean="0">
                          <a:latin typeface="Futura"/>
                          <a:cs typeface="Futura"/>
                        </a:rPr>
                        <a:t>Distance Moved (cm.)</a:t>
                      </a:r>
                      <a:endParaRPr lang="en-US" sz="1200" b="0" i="0" dirty="0">
                        <a:latin typeface="Futura"/>
                        <a:cs typeface="Futura"/>
                      </a:endParaRPr>
                    </a:p>
                  </a:txBody>
                  <a:tcPr/>
                </a:tc>
              </a:tr>
              <a:tr h="261493">
                <a:tc>
                  <a:txBody>
                    <a:bodyPr/>
                    <a:lstStyle/>
                    <a:p>
                      <a:pPr algn="ctr"/>
                      <a:r>
                        <a:rPr lang="en-US" sz="1200" b="0" i="0" dirty="0" smtClean="0">
                          <a:latin typeface="Futura Condensed"/>
                          <a:cs typeface="Futura Condensed"/>
                        </a:rPr>
                        <a:t>4</a:t>
                      </a: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5</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6</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Final</a:t>
                      </a:r>
                      <a:r>
                        <a:rPr lang="en-US" sz="1200" b="0" i="0" baseline="0" dirty="0" smtClean="0">
                          <a:latin typeface="Futura Condensed"/>
                          <a:cs typeface="Futura Condensed"/>
                        </a:rPr>
                        <a:t> (6-Start)</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bl>
          </a:graphicData>
        </a:graphic>
      </p:graphicFrame>
      <p:grpSp>
        <p:nvGrpSpPr>
          <p:cNvPr id="63" name="Group 62"/>
          <p:cNvGrpSpPr/>
          <p:nvPr/>
        </p:nvGrpSpPr>
        <p:grpSpPr>
          <a:xfrm>
            <a:off x="0" y="-83539"/>
            <a:ext cx="6858000" cy="667534"/>
            <a:chOff x="0" y="-83539"/>
            <a:chExt cx="6858000" cy="667534"/>
          </a:xfrm>
        </p:grpSpPr>
        <p:grpSp>
          <p:nvGrpSpPr>
            <p:cNvPr id="65" name="Group 64"/>
            <p:cNvGrpSpPr/>
            <p:nvPr/>
          </p:nvGrpSpPr>
          <p:grpSpPr>
            <a:xfrm>
              <a:off x="0" y="-83539"/>
              <a:ext cx="6858000" cy="667534"/>
              <a:chOff x="0" y="-83539"/>
              <a:chExt cx="6858000" cy="667534"/>
            </a:xfrm>
          </p:grpSpPr>
          <p:sp>
            <p:nvSpPr>
              <p:cNvPr id="70" name="Rectangle 69"/>
              <p:cNvSpPr/>
              <p:nvPr/>
            </p:nvSpPr>
            <p:spPr>
              <a:xfrm>
                <a:off x="0" y="0"/>
                <a:ext cx="6858000" cy="475132"/>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Title 1"/>
              <p:cNvSpPr txBox="1">
                <a:spLocks/>
              </p:cNvSpPr>
              <p:nvPr/>
            </p:nvSpPr>
            <p:spPr>
              <a:xfrm>
                <a:off x="326931" y="-83539"/>
                <a:ext cx="1461179"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err="1" smtClean="0">
                    <a:latin typeface="Futura Condensed"/>
                    <a:cs typeface="Futura Condensed"/>
                  </a:rPr>
                  <a:t>ScienceLIVE</a:t>
                </a:r>
                <a:endParaRPr lang="en-US" sz="1600" dirty="0">
                  <a:latin typeface="Futura Condensed"/>
                  <a:cs typeface="Futura Condensed"/>
                </a:endParaRPr>
              </a:p>
            </p:txBody>
          </p:sp>
          <p:pic>
            <p:nvPicPr>
              <p:cNvPr id="76" name="Picture 75" descr="BSI_Logo_extrac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5165" y="71034"/>
                <a:ext cx="1064963" cy="384363"/>
              </a:xfrm>
              <a:prstGeom prst="rect">
                <a:avLst/>
              </a:prstGeom>
            </p:spPr>
          </p:pic>
        </p:grpSp>
        <p:pic>
          <p:nvPicPr>
            <p:cNvPr id="67" name="Picture 66" descr="logo8t.png"/>
            <p:cNvPicPr>
              <a:picLocks noChangeAspect="1"/>
            </p:cNvPicPr>
            <p:nvPr/>
          </p:nvPicPr>
          <p:blipFill>
            <a:blip r:embed="rId4">
              <a:duotone>
                <a:prstClr val="black"/>
                <a:schemeClr val="tx2">
                  <a:tint val="45000"/>
                  <a:satMod val="400000"/>
                </a:schemeClr>
              </a:duotone>
              <a:extLst>
                <a:ext uri="{BEBA8EAE-BF5A-486C-A8C5-ECC9F3942E4B}">
                  <a14:imgProps xmlns:a14="http://schemas.microsoft.com/office/drawing/2010/main">
                    <a14:imgLayer r:embed="rId5">
                      <a14:imgEffect>
                        <a14:artisticPencilGrayscale/>
                      </a14:imgEffect>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5621" y="71034"/>
              <a:ext cx="546863" cy="330397"/>
            </a:xfrm>
            <a:prstGeom prst="rect">
              <a:avLst/>
            </a:prstGeom>
            <a:noFill/>
          </p:spPr>
        </p:pic>
      </p:grpSp>
      <p:sp>
        <p:nvSpPr>
          <p:cNvPr id="77" name="Title 1"/>
          <p:cNvSpPr>
            <a:spLocks noGrp="1"/>
          </p:cNvSpPr>
          <p:nvPr>
            <p:ph type="ctrTitle"/>
          </p:nvPr>
        </p:nvSpPr>
        <p:spPr>
          <a:xfrm>
            <a:off x="4201515" y="276425"/>
            <a:ext cx="3226979" cy="667534"/>
          </a:xfrm>
        </p:spPr>
        <p:txBody>
          <a:bodyPr>
            <a:normAutofit/>
          </a:bodyPr>
          <a:lstStyle/>
          <a:p>
            <a:r>
              <a:rPr lang="en-US" sz="1200" dirty="0" smtClean="0">
                <a:latin typeface="Futura Condensed"/>
                <a:cs typeface="Futura Condensed"/>
              </a:rPr>
              <a:t>Name:</a:t>
            </a:r>
            <a:r>
              <a:rPr lang="en-US" sz="1600" dirty="0" smtClean="0">
                <a:latin typeface="Futura Condensed"/>
                <a:cs typeface="Futura Condensed"/>
              </a:rPr>
              <a:t>_____________</a:t>
            </a:r>
            <a:endParaRPr lang="en-US" sz="1600" dirty="0">
              <a:latin typeface="Futura Condensed"/>
              <a:cs typeface="Futura Condensed"/>
            </a:endParaRPr>
          </a:p>
        </p:txBody>
      </p:sp>
    </p:spTree>
    <p:extLst>
      <p:ext uri="{BB962C8B-B14F-4D97-AF65-F5344CB8AC3E}">
        <p14:creationId xmlns:p14="http://schemas.microsoft.com/office/powerpoint/2010/main" val="206395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102"/>
          <p:cNvSpPr/>
          <p:nvPr/>
        </p:nvSpPr>
        <p:spPr>
          <a:xfrm>
            <a:off x="356229" y="2697055"/>
            <a:ext cx="6161273" cy="1015663"/>
          </a:xfrm>
          <a:prstGeom prst="rect">
            <a:avLst/>
          </a:prstGeom>
        </p:spPr>
        <p:txBody>
          <a:bodyPr wrap="square">
            <a:spAutoFit/>
          </a:bodyPr>
          <a:lstStyle/>
          <a:p>
            <a:r>
              <a:rPr lang="en-US" sz="1200" dirty="0" smtClean="0">
                <a:latin typeface="Futura"/>
                <a:cs typeface="Futura"/>
              </a:rPr>
              <a:t>Conclusion: </a:t>
            </a:r>
            <a:r>
              <a:rPr lang="en-US" sz="1200" dirty="0" smtClean="0">
                <a:latin typeface="Futura Condensed"/>
                <a:cs typeface="Futura Condensed"/>
              </a:rPr>
              <a:t>In your conclusion, include your original prediction, explain the results of the experiment (include the data!), and write an explanation of why you think you got the results you did. You can also include how you would do the experiment differently if you were to repeat it.  </a:t>
            </a:r>
          </a:p>
          <a:p>
            <a:endParaRPr lang="en-US" sz="1200" dirty="0">
              <a:latin typeface="Futura Condensed"/>
              <a:cs typeface="Futura Condensed"/>
            </a:endParaRPr>
          </a:p>
          <a:p>
            <a:endParaRPr lang="en-US" sz="1200" dirty="0" smtClean="0">
              <a:latin typeface="Futura Condensed"/>
              <a:cs typeface="Futura Condensed"/>
            </a:endParaRPr>
          </a:p>
        </p:txBody>
      </p:sp>
      <p:sp>
        <p:nvSpPr>
          <p:cNvPr id="51" name="Rectangle 50"/>
          <p:cNvSpPr/>
          <p:nvPr/>
        </p:nvSpPr>
        <p:spPr>
          <a:xfrm>
            <a:off x="489922" y="799363"/>
            <a:ext cx="5683609" cy="276999"/>
          </a:xfrm>
          <a:prstGeom prst="rect">
            <a:avLst/>
          </a:prstGeom>
        </p:spPr>
        <p:txBody>
          <a:bodyPr wrap="square">
            <a:spAutoFit/>
          </a:bodyPr>
          <a:lstStyle/>
          <a:p>
            <a:r>
              <a:rPr lang="en-US" sz="1200" b="1" dirty="0" smtClean="0">
                <a:latin typeface="Futura"/>
                <a:cs typeface="Futura"/>
              </a:rPr>
              <a:t>Group Results</a:t>
            </a:r>
            <a:r>
              <a:rPr lang="en-US" sz="1000" b="1" dirty="0" smtClean="0">
                <a:latin typeface="American Typewriter"/>
                <a:cs typeface="American Typewriter"/>
              </a:rPr>
              <a:t>:</a:t>
            </a:r>
            <a:endParaRPr lang="en-US" sz="1000" dirty="0">
              <a:latin typeface="American Typewriter"/>
              <a:cs typeface="American Typewriter"/>
            </a:endParaRPr>
          </a:p>
        </p:txBody>
      </p:sp>
      <p:graphicFrame>
        <p:nvGraphicFramePr>
          <p:cNvPr id="9" name="Table 8"/>
          <p:cNvGraphicFramePr>
            <a:graphicFrameLocks noGrp="1"/>
          </p:cNvGraphicFramePr>
          <p:nvPr>
            <p:extLst>
              <p:ext uri="{D42A27DB-BD31-4B8C-83A1-F6EECF244321}">
                <p14:modId xmlns:p14="http://schemas.microsoft.com/office/powerpoint/2010/main" val="4058766095"/>
              </p:ext>
            </p:extLst>
          </p:nvPr>
        </p:nvGraphicFramePr>
        <p:xfrm>
          <a:off x="489922" y="1076362"/>
          <a:ext cx="4236190" cy="1371600"/>
        </p:xfrm>
        <a:graphic>
          <a:graphicData uri="http://schemas.openxmlformats.org/drawingml/2006/table">
            <a:tbl>
              <a:tblPr firstRow="1" bandRow="1">
                <a:tableStyleId>{D7AC3CCA-C797-4891-BE02-D94E43425B78}</a:tableStyleId>
              </a:tblPr>
              <a:tblGrid>
                <a:gridCol w="683063"/>
                <a:gridCol w="732145"/>
                <a:gridCol w="2820982"/>
              </a:tblGrid>
              <a:tr h="261493">
                <a:tc>
                  <a:txBody>
                    <a:bodyPr/>
                    <a:lstStyle/>
                    <a:p>
                      <a:r>
                        <a:rPr lang="en-US" sz="1200" b="0" i="0" dirty="0" smtClean="0">
                          <a:latin typeface="Futura"/>
                          <a:cs typeface="Futura"/>
                        </a:rPr>
                        <a:t>Slope</a:t>
                      </a:r>
                      <a:endParaRPr lang="en-US" sz="1200" b="0" i="0" dirty="0">
                        <a:latin typeface="Futura"/>
                        <a:cs typeface="Futura"/>
                      </a:endParaRPr>
                    </a:p>
                  </a:txBody>
                  <a:tcPr/>
                </a:tc>
                <a:tc>
                  <a:txBody>
                    <a:bodyPr/>
                    <a:lstStyle/>
                    <a:p>
                      <a:r>
                        <a:rPr lang="en-US" sz="1200" b="0" i="0" dirty="0" smtClean="0">
                          <a:latin typeface="Futura"/>
                          <a:cs typeface="Futura"/>
                        </a:rPr>
                        <a:t>Surface</a:t>
                      </a:r>
                      <a:endParaRPr lang="en-US" sz="1200" b="0" i="0" dirty="0">
                        <a:latin typeface="Futura"/>
                        <a:cs typeface="Futura"/>
                      </a:endParaRPr>
                    </a:p>
                  </a:txBody>
                  <a:tcPr/>
                </a:tc>
                <a:tc>
                  <a:txBody>
                    <a:bodyPr/>
                    <a:lstStyle/>
                    <a:p>
                      <a:r>
                        <a:rPr lang="en-US" sz="1200" b="0" i="0" dirty="0" smtClean="0">
                          <a:latin typeface="Futura"/>
                          <a:cs typeface="Futura"/>
                        </a:rPr>
                        <a:t>Maximum Distance Reached (cm.)</a:t>
                      </a:r>
                      <a:endParaRPr lang="en-US" sz="1200" b="0" i="0" dirty="0">
                        <a:latin typeface="Futura"/>
                        <a:cs typeface="Futura"/>
                      </a:endParaRPr>
                    </a:p>
                  </a:txBody>
                  <a:tcPr/>
                </a:tc>
              </a:tr>
              <a:tr h="261493">
                <a:tc>
                  <a:txBody>
                    <a:bodyPr/>
                    <a:lstStyle/>
                    <a:p>
                      <a:r>
                        <a:rPr lang="en-US" sz="1200" b="0" i="0" dirty="0" smtClean="0">
                          <a:latin typeface="Futura Condensed"/>
                          <a:cs typeface="Futura Condensed"/>
                        </a:rPr>
                        <a:t>Steep</a:t>
                      </a:r>
                    </a:p>
                  </a:txBody>
                  <a:tcPr/>
                </a:tc>
                <a:tc>
                  <a:txBody>
                    <a:bodyPr/>
                    <a:lstStyle/>
                    <a:p>
                      <a:r>
                        <a:rPr lang="en-US" sz="1200" b="0" i="0" dirty="0" smtClean="0">
                          <a:latin typeface="Futura Condensed"/>
                          <a:cs typeface="Futura Condensed"/>
                        </a:rPr>
                        <a:t>Rocky</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r>
                        <a:rPr lang="en-US" sz="1200" b="0" i="0" dirty="0" smtClean="0">
                          <a:latin typeface="Futura Condensed"/>
                          <a:cs typeface="Futura Condensed"/>
                        </a:rPr>
                        <a:t>Steep</a:t>
                      </a:r>
                      <a:endParaRPr lang="en-US" sz="1200" b="0" i="0" dirty="0">
                        <a:latin typeface="Futura Condensed"/>
                        <a:cs typeface="Futura Condensed"/>
                      </a:endParaRPr>
                    </a:p>
                  </a:txBody>
                  <a:tcPr/>
                </a:tc>
                <a:tc>
                  <a:txBody>
                    <a:bodyPr/>
                    <a:lstStyle/>
                    <a:p>
                      <a:r>
                        <a:rPr lang="en-US" sz="1200" b="0" i="0" dirty="0" smtClean="0">
                          <a:latin typeface="Futura Condensed"/>
                          <a:cs typeface="Futura Condensed"/>
                        </a:rPr>
                        <a:t>Sandy</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r>
                        <a:rPr lang="en-US" sz="1200" b="0" i="0" dirty="0" smtClean="0">
                          <a:latin typeface="Futura Condensed"/>
                          <a:cs typeface="Futura Condensed"/>
                        </a:rPr>
                        <a:t>Steep</a:t>
                      </a:r>
                      <a:endParaRPr lang="en-US" sz="1200" b="0" i="0" dirty="0">
                        <a:latin typeface="Futura Condensed"/>
                        <a:cs typeface="Futura Condensed"/>
                      </a:endParaRPr>
                    </a:p>
                  </a:txBody>
                  <a:tcPr/>
                </a:tc>
                <a:tc>
                  <a:txBody>
                    <a:bodyPr/>
                    <a:lstStyle/>
                    <a:p>
                      <a:r>
                        <a:rPr lang="en-US" sz="1200" b="0" i="0" dirty="0" smtClean="0">
                          <a:latin typeface="Futura Condensed"/>
                          <a:cs typeface="Futura Condensed"/>
                        </a:rPr>
                        <a:t>Smooth</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r>
                        <a:rPr lang="en-US" sz="1200" b="0" i="0" dirty="0" smtClean="0">
                          <a:latin typeface="Futura Condensed"/>
                          <a:cs typeface="Futura Condensed"/>
                        </a:rPr>
                        <a:t>Gentle</a:t>
                      </a:r>
                      <a:endParaRPr lang="en-US" sz="1200" b="0" i="0" dirty="0">
                        <a:latin typeface="Futura Condensed"/>
                        <a:cs typeface="Futura Condensed"/>
                      </a:endParaRPr>
                    </a:p>
                  </a:txBody>
                  <a:tcPr/>
                </a:tc>
                <a:tc>
                  <a:txBody>
                    <a:bodyPr/>
                    <a:lstStyle/>
                    <a:p>
                      <a:r>
                        <a:rPr lang="en-US" sz="1200" b="0" i="0" dirty="0" smtClean="0">
                          <a:latin typeface="Futura Condensed"/>
                          <a:cs typeface="Futura Condensed"/>
                        </a:rPr>
                        <a:t>Smooth</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bl>
          </a:graphicData>
        </a:graphic>
      </p:graphicFrame>
      <p:grpSp>
        <p:nvGrpSpPr>
          <p:cNvPr id="11" name="Group 10"/>
          <p:cNvGrpSpPr/>
          <p:nvPr/>
        </p:nvGrpSpPr>
        <p:grpSpPr>
          <a:xfrm>
            <a:off x="0" y="-83539"/>
            <a:ext cx="6858000" cy="667534"/>
            <a:chOff x="0" y="-83539"/>
            <a:chExt cx="6858000" cy="667534"/>
          </a:xfrm>
        </p:grpSpPr>
        <p:grpSp>
          <p:nvGrpSpPr>
            <p:cNvPr id="12" name="Group 11"/>
            <p:cNvGrpSpPr/>
            <p:nvPr/>
          </p:nvGrpSpPr>
          <p:grpSpPr>
            <a:xfrm>
              <a:off x="0" y="-83539"/>
              <a:ext cx="6858000" cy="667534"/>
              <a:chOff x="0" y="-83539"/>
              <a:chExt cx="6858000" cy="667534"/>
            </a:xfrm>
          </p:grpSpPr>
          <p:sp>
            <p:nvSpPr>
              <p:cNvPr id="14" name="Rectangle 13"/>
              <p:cNvSpPr/>
              <p:nvPr/>
            </p:nvSpPr>
            <p:spPr>
              <a:xfrm>
                <a:off x="0" y="0"/>
                <a:ext cx="6858000" cy="475132"/>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326931" y="-83539"/>
                <a:ext cx="1461179"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err="1" smtClean="0">
                    <a:latin typeface="Futura Condensed"/>
                    <a:cs typeface="Futura Condensed"/>
                  </a:rPr>
                  <a:t>ScienceLIVE</a:t>
                </a:r>
                <a:endParaRPr lang="en-US" sz="1600" dirty="0">
                  <a:latin typeface="Futura Condensed"/>
                  <a:cs typeface="Futura Condensed"/>
                </a:endParaRPr>
              </a:p>
            </p:txBody>
          </p:sp>
          <p:pic>
            <p:nvPicPr>
              <p:cNvPr id="16" name="Picture 15" descr="BSI_Logo_extrac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5165" y="71034"/>
                <a:ext cx="1064963" cy="384363"/>
              </a:xfrm>
              <a:prstGeom prst="rect">
                <a:avLst/>
              </a:prstGeom>
            </p:spPr>
          </p:pic>
        </p:grpSp>
        <p:pic>
          <p:nvPicPr>
            <p:cNvPr id="13" name="Picture 12" descr="logo8t.png"/>
            <p:cNvPicPr>
              <a:picLocks noChangeAspect="1"/>
            </p:cNvPicPr>
            <p:nvPr/>
          </p:nvPicPr>
          <p:blipFill>
            <a:blip r:embed="rId4">
              <a:duotone>
                <a:prstClr val="black"/>
                <a:schemeClr val="tx2">
                  <a:tint val="45000"/>
                  <a:satMod val="400000"/>
                </a:schemeClr>
              </a:duotone>
              <a:extLst>
                <a:ext uri="{BEBA8EAE-BF5A-486C-A8C5-ECC9F3942E4B}">
                  <a14:imgProps xmlns:a14="http://schemas.microsoft.com/office/drawing/2010/main">
                    <a14:imgLayer r:embed="rId5">
                      <a14:imgEffect>
                        <a14:artisticPencilGrayscale/>
                      </a14:imgEffect>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5621" y="71034"/>
              <a:ext cx="546863" cy="330397"/>
            </a:xfrm>
            <a:prstGeom prst="rect">
              <a:avLst/>
            </a:prstGeom>
            <a:noFill/>
          </p:spPr>
        </p:pic>
      </p:grpSp>
    </p:spTree>
    <p:extLst>
      <p:ext uri="{BB962C8B-B14F-4D97-AF65-F5344CB8AC3E}">
        <p14:creationId xmlns:p14="http://schemas.microsoft.com/office/powerpoint/2010/main" val="134912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756</TotalTime>
  <Words>238</Words>
  <Application>Microsoft Macintosh PowerPoint</Application>
  <PresentationFormat>On-screen Show (4:3)</PresentationFormat>
  <Paragraphs>75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Name:_____________</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Name:________________</dc:title>
  <dc:creator>h h</dc:creator>
  <cp:lastModifiedBy>h h</cp:lastModifiedBy>
  <cp:revision>25</cp:revision>
  <cp:lastPrinted>2013-04-09T17:14:43Z</cp:lastPrinted>
  <dcterms:created xsi:type="dcterms:W3CDTF">2012-08-31T21:32:02Z</dcterms:created>
  <dcterms:modified xsi:type="dcterms:W3CDTF">2014-03-13T04:05:35Z</dcterms:modified>
</cp:coreProperties>
</file>