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3" d="100"/>
          <a:sy n="103" d="100"/>
        </p:scale>
        <p:origin x="-1016" y="-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6777A-0FE8-A64E-9D62-FE13B2597524}" type="datetimeFigureOut">
              <a:rPr lang="en-US" smtClean="0"/>
              <a:t>3/12/14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A1BFB-84AE-054B-8C2F-54107ED04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972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A1BFB-84AE-054B-8C2F-54107ED048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980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2051-71E5-6F43-B2A7-E44235E22F79}" type="datetimeFigureOut">
              <a:rPr lang="en-US" smtClean="0"/>
              <a:t>3/12/14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2BEB-E855-2746-AA04-F9220BA6B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077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2051-71E5-6F43-B2A7-E44235E22F79}" type="datetimeFigureOut">
              <a:rPr lang="en-US" smtClean="0"/>
              <a:t>3/12/14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2BEB-E855-2746-AA04-F9220BA6B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710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2051-71E5-6F43-B2A7-E44235E22F79}" type="datetimeFigureOut">
              <a:rPr lang="en-US" smtClean="0"/>
              <a:t>3/12/14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2BEB-E855-2746-AA04-F9220BA6B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220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2051-71E5-6F43-B2A7-E44235E22F79}" type="datetimeFigureOut">
              <a:rPr lang="en-US" smtClean="0"/>
              <a:t>3/12/14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2BEB-E855-2746-AA04-F9220BA6B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258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2051-71E5-6F43-B2A7-E44235E22F79}" type="datetimeFigureOut">
              <a:rPr lang="en-US" smtClean="0"/>
              <a:t>3/12/14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2BEB-E855-2746-AA04-F9220BA6B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580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2051-71E5-6F43-B2A7-E44235E22F79}" type="datetimeFigureOut">
              <a:rPr lang="en-US" smtClean="0"/>
              <a:t>3/12/14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2BEB-E855-2746-AA04-F9220BA6B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79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2051-71E5-6F43-B2A7-E44235E22F79}" type="datetimeFigureOut">
              <a:rPr lang="en-US" smtClean="0"/>
              <a:t>3/12/14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2BEB-E855-2746-AA04-F9220BA6B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587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2051-71E5-6F43-B2A7-E44235E22F79}" type="datetimeFigureOut">
              <a:rPr lang="en-US" smtClean="0"/>
              <a:t>3/12/14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2BEB-E855-2746-AA04-F9220BA6B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68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2051-71E5-6F43-B2A7-E44235E22F79}" type="datetimeFigureOut">
              <a:rPr lang="en-US" smtClean="0"/>
              <a:t>3/12/14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2BEB-E855-2746-AA04-F9220BA6B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62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2051-71E5-6F43-B2A7-E44235E22F79}" type="datetimeFigureOut">
              <a:rPr lang="en-US" smtClean="0"/>
              <a:t>3/12/14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2BEB-E855-2746-AA04-F9220BA6B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502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2051-71E5-6F43-B2A7-E44235E22F79}" type="datetimeFigureOut">
              <a:rPr lang="en-US" smtClean="0"/>
              <a:t>3/12/14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2BEB-E855-2746-AA04-F9220BA6B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03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F2051-71E5-6F43-B2A7-E44235E22F79}" type="datetimeFigureOut">
              <a:rPr lang="en-US" smtClean="0"/>
              <a:t>3/12/14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D2BEB-E855-2746-AA04-F9220BA6B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2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1.wdp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310466" y="3316376"/>
            <a:ext cx="5902418" cy="19374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dirty="0">
                <a:latin typeface="Futura"/>
                <a:cs typeface="Futura"/>
              </a:rPr>
              <a:t>Directions:</a:t>
            </a:r>
          </a:p>
          <a:p>
            <a:pPr marL="342900" indent="-342900" algn="l">
              <a:buFont typeface="+mj-ea"/>
              <a:buAutoNum type="circleNumDbPlain"/>
            </a:pPr>
            <a:r>
              <a:rPr lang="en-US" sz="1400" dirty="0" smtClean="0">
                <a:latin typeface="Futura Condensed"/>
                <a:cs typeface="Futura Condensed"/>
              </a:rPr>
              <a:t>Begin at the station of your choice.</a:t>
            </a:r>
          </a:p>
          <a:p>
            <a:pPr marL="342900" indent="-342900" algn="l">
              <a:buFont typeface="+mj-ea"/>
              <a:buAutoNum type="circleNumDbPlain"/>
            </a:pPr>
            <a:r>
              <a:rPr lang="en-US" sz="1400" dirty="0" smtClean="0">
                <a:latin typeface="Futura Condensed"/>
                <a:cs typeface="Futura Condensed"/>
              </a:rPr>
              <a:t>Put your first stamp in the Trip #1 box. </a:t>
            </a:r>
          </a:p>
          <a:p>
            <a:pPr marL="342900" indent="-342900" algn="l">
              <a:buFont typeface="+mj-ea"/>
              <a:buAutoNum type="circleNumDbPlain"/>
            </a:pPr>
            <a:r>
              <a:rPr lang="en-US" sz="1400" dirty="0" smtClean="0">
                <a:latin typeface="Futura Condensed"/>
                <a:cs typeface="Futura Condensed"/>
              </a:rPr>
              <a:t>Roll </a:t>
            </a:r>
            <a:r>
              <a:rPr lang="en-US" sz="1400" dirty="0">
                <a:latin typeface="Futura Condensed"/>
                <a:cs typeface="Futura Condensed"/>
              </a:rPr>
              <a:t>the die to find out where to go next. Write </a:t>
            </a:r>
            <a:r>
              <a:rPr lang="en-US" sz="1400" i="1" dirty="0">
                <a:latin typeface="Futura Condensed"/>
                <a:cs typeface="Futura Condensed"/>
              </a:rPr>
              <a:t>How I </a:t>
            </a:r>
            <a:r>
              <a:rPr lang="en-US" sz="1400" i="1" dirty="0" smtClean="0">
                <a:latin typeface="Futura Condensed"/>
                <a:cs typeface="Futura Condensed"/>
              </a:rPr>
              <a:t>will travel </a:t>
            </a:r>
            <a:r>
              <a:rPr lang="en-US" sz="1400" dirty="0">
                <a:latin typeface="Futura Condensed"/>
                <a:cs typeface="Futura Condensed"/>
              </a:rPr>
              <a:t>in </a:t>
            </a:r>
            <a:r>
              <a:rPr lang="en-US" sz="1400" dirty="0" smtClean="0">
                <a:latin typeface="Futura Condensed"/>
                <a:cs typeface="Futura Condensed"/>
              </a:rPr>
              <a:t>the </a:t>
            </a:r>
            <a:r>
              <a:rPr lang="en-US" sz="1400" dirty="0">
                <a:latin typeface="Futura Condensed"/>
                <a:cs typeface="Futura Condensed"/>
              </a:rPr>
              <a:t>box </a:t>
            </a:r>
            <a:r>
              <a:rPr lang="en-US" sz="1400" dirty="0" smtClean="0">
                <a:latin typeface="Futura Condensed"/>
                <a:cs typeface="Futura Condensed"/>
              </a:rPr>
              <a:t>above (see example at the top of the sheet).</a:t>
            </a:r>
          </a:p>
          <a:p>
            <a:pPr marL="342900" indent="-342900" algn="l">
              <a:buFont typeface="+mj-ea"/>
              <a:buAutoNum type="circleNumDbPlain"/>
            </a:pPr>
            <a:r>
              <a:rPr lang="en-US" sz="1400" dirty="0" smtClean="0">
                <a:latin typeface="Futura Condensed"/>
                <a:cs typeface="Futura Condensed"/>
              </a:rPr>
              <a:t>Go </a:t>
            </a:r>
            <a:r>
              <a:rPr lang="en-US" sz="1400" dirty="0">
                <a:latin typeface="Futura Condensed"/>
                <a:cs typeface="Futura Condensed"/>
              </a:rPr>
              <a:t>to that location in the room and stamp the Trip#1 </a:t>
            </a:r>
            <a:r>
              <a:rPr lang="en-US" sz="1400" dirty="0" smtClean="0">
                <a:latin typeface="Futura Condensed"/>
                <a:cs typeface="Futura Condensed"/>
              </a:rPr>
              <a:t>Reservoir box</a:t>
            </a:r>
            <a:r>
              <a:rPr lang="en-US" sz="1400" dirty="0">
                <a:latin typeface="Futura Condensed"/>
                <a:cs typeface="Futura Condensed"/>
              </a:rPr>
              <a:t>. Then, roll the </a:t>
            </a:r>
            <a:r>
              <a:rPr lang="en-US" sz="1400" dirty="0" smtClean="0">
                <a:latin typeface="Futura Condensed"/>
                <a:cs typeface="Futura Condensed"/>
              </a:rPr>
              <a:t>die to </a:t>
            </a:r>
            <a:r>
              <a:rPr lang="en-US" sz="1400" dirty="0">
                <a:latin typeface="Futura Condensed"/>
                <a:cs typeface="Futura Condensed"/>
              </a:rPr>
              <a:t>find out where to go </a:t>
            </a:r>
            <a:r>
              <a:rPr lang="en-US" sz="1400" dirty="0" smtClean="0">
                <a:latin typeface="Futura Condensed"/>
                <a:cs typeface="Futura Condensed"/>
              </a:rPr>
              <a:t>next. The name of the next reservoir will be in bold. Make sure to write how you will travel in the </a:t>
            </a:r>
            <a:r>
              <a:rPr lang="en-US" sz="1400" i="1" dirty="0" smtClean="0">
                <a:latin typeface="Futura Condensed"/>
                <a:cs typeface="Futura Condensed"/>
              </a:rPr>
              <a:t>How I will travel</a:t>
            </a:r>
            <a:r>
              <a:rPr lang="en-US" sz="1400" i="1" dirty="0">
                <a:latin typeface="Futura Condensed"/>
                <a:cs typeface="Futura Condensed"/>
              </a:rPr>
              <a:t> </a:t>
            </a:r>
            <a:r>
              <a:rPr lang="en-US" sz="1400" i="1" dirty="0" smtClean="0">
                <a:latin typeface="Futura Condensed"/>
                <a:cs typeface="Futura Condensed"/>
              </a:rPr>
              <a:t>box </a:t>
            </a:r>
            <a:r>
              <a:rPr lang="en-US" sz="1400" dirty="0">
                <a:latin typeface="Futura Condensed"/>
                <a:cs typeface="Futura Condensed"/>
              </a:rPr>
              <a:t>before leaving the </a:t>
            </a:r>
            <a:r>
              <a:rPr lang="en-US" sz="1400" dirty="0" smtClean="0">
                <a:latin typeface="Futura Condensed"/>
                <a:cs typeface="Futura Condensed"/>
              </a:rPr>
              <a:t>station.</a:t>
            </a:r>
            <a:endParaRPr lang="en-US" sz="1400" u="sng" dirty="0">
              <a:latin typeface="Futura Condensed"/>
              <a:cs typeface="Futura Condensed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71420" y="385564"/>
            <a:ext cx="3581540" cy="811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latin typeface="Futura"/>
                <a:cs typeface="Futura"/>
              </a:rPr>
              <a:t>Traveling Nitrogen Passport</a:t>
            </a:r>
            <a:endParaRPr lang="en-US" sz="1600" dirty="0">
              <a:latin typeface="Futura"/>
              <a:cs typeface="Futura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10224" y="901895"/>
            <a:ext cx="6367974" cy="13641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dirty="0" smtClean="0">
                <a:latin typeface="Futura Condensed"/>
                <a:cs typeface="Futura Condensed"/>
              </a:rPr>
              <a:t>In </a:t>
            </a:r>
            <a:r>
              <a:rPr lang="en-US" sz="1600" dirty="0">
                <a:latin typeface="Futura Condensed"/>
                <a:cs typeface="Futura Condensed"/>
              </a:rPr>
              <a:t>this game you are a nitrogen atom. You are going to travel the nitrogen cycle stopping in many exciting locations </a:t>
            </a:r>
            <a:r>
              <a:rPr lang="en-US" sz="1600" dirty="0" smtClean="0">
                <a:latin typeface="Futura Condensed"/>
                <a:cs typeface="Futura Condensed"/>
              </a:rPr>
              <a:t> in the Colorado Front Range- </a:t>
            </a:r>
            <a:r>
              <a:rPr lang="en-US" sz="1600" dirty="0">
                <a:latin typeface="Futura Condensed"/>
                <a:cs typeface="Futura Condensed"/>
              </a:rPr>
              <a:t>some of which you probably never have been to before.</a:t>
            </a:r>
          </a:p>
          <a:p>
            <a:pPr algn="l"/>
            <a:endParaRPr lang="en-US" sz="1600" dirty="0" smtClean="0">
              <a:latin typeface="Futura Condensed"/>
              <a:cs typeface="Futura Condensed"/>
            </a:endParaRPr>
          </a:p>
          <a:p>
            <a:pPr algn="l"/>
            <a:r>
              <a:rPr lang="en-US" sz="1600" dirty="0" smtClean="0">
                <a:latin typeface="Futura Condensed"/>
                <a:cs typeface="Futura Condensed"/>
              </a:rPr>
              <a:t>For </a:t>
            </a:r>
            <a:r>
              <a:rPr lang="en-US" sz="1600" dirty="0">
                <a:latin typeface="Futura Condensed"/>
                <a:cs typeface="Futura Condensed"/>
              </a:rPr>
              <a:t>each stop along your journey, </a:t>
            </a:r>
            <a:r>
              <a:rPr lang="en-US" sz="1600" dirty="0" smtClean="0">
                <a:latin typeface="Futura Condensed"/>
                <a:cs typeface="Futura Condensed"/>
              </a:rPr>
              <a:t>you will use a stamp to record where you stopped, and write down how you will travel to your next place. Use your new vocabulary for steps of the nitrogen cycle if you can!</a:t>
            </a:r>
            <a:endParaRPr lang="en-US" sz="1600" dirty="0">
              <a:latin typeface="Futura Condensed"/>
              <a:cs typeface="Futura Condensed"/>
            </a:endParaRPr>
          </a:p>
          <a:p>
            <a:pPr algn="l"/>
            <a:endParaRPr lang="en-US" sz="1600" dirty="0" smtClean="0">
              <a:latin typeface="Futura Condensed"/>
              <a:cs typeface="Futura Condensed"/>
            </a:endParaRPr>
          </a:p>
          <a:p>
            <a:pPr algn="l"/>
            <a:r>
              <a:rPr lang="en-US" sz="1600" dirty="0" smtClean="0">
                <a:latin typeface="Futura Condensed"/>
                <a:cs typeface="Futura Condensed"/>
              </a:rPr>
              <a:t>Here's </a:t>
            </a:r>
            <a:r>
              <a:rPr lang="en-US" sz="1600" dirty="0">
                <a:latin typeface="Futura Condensed"/>
                <a:cs typeface="Futura Condensed"/>
              </a:rPr>
              <a:t>an </a:t>
            </a:r>
            <a:r>
              <a:rPr lang="en-US" sz="1600" b="1" dirty="0">
                <a:latin typeface="Futura"/>
                <a:cs typeface="Futura"/>
              </a:rPr>
              <a:t>example</a:t>
            </a:r>
            <a:r>
              <a:rPr lang="en-US" sz="1600" dirty="0">
                <a:latin typeface="Futura Condensed"/>
                <a:cs typeface="Futura Condensed"/>
              </a:rPr>
              <a:t> of how to fill out each stop along the way:</a:t>
            </a:r>
            <a:endParaRPr lang="en-US" sz="1600" u="sng" dirty="0">
              <a:latin typeface="Futura Condensed"/>
              <a:cs typeface="Futura Condensed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210224" y="5400054"/>
            <a:ext cx="3151966" cy="1681235"/>
            <a:chOff x="310466" y="5400054"/>
            <a:chExt cx="3243108" cy="1615827"/>
          </a:xfrm>
        </p:grpSpPr>
        <p:sp>
          <p:nvSpPr>
            <p:cNvPr id="10" name="TextBox 9"/>
            <p:cNvSpPr txBox="1"/>
            <p:nvPr/>
          </p:nvSpPr>
          <p:spPr>
            <a:xfrm>
              <a:off x="310466" y="5400054"/>
              <a:ext cx="3243108" cy="161582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900" b="1" dirty="0" smtClean="0"/>
                <a:t>Trip #1</a:t>
              </a:r>
              <a:r>
                <a:rPr lang="en-US" sz="900" dirty="0" smtClean="0"/>
                <a:t>: Reservoir:	           	        How I will travel:</a:t>
              </a:r>
            </a:p>
            <a:p>
              <a:endParaRPr lang="en-US" sz="900" dirty="0" smtClean="0"/>
            </a:p>
            <a:p>
              <a:endParaRPr lang="en-US" sz="900" dirty="0"/>
            </a:p>
            <a:p>
              <a:endParaRPr lang="en-US" sz="900" dirty="0" smtClean="0"/>
            </a:p>
            <a:p>
              <a:endParaRPr lang="en-US" sz="900" dirty="0"/>
            </a:p>
            <a:p>
              <a:endParaRPr lang="en-US" sz="900" dirty="0"/>
            </a:p>
            <a:p>
              <a:endParaRPr lang="en-US" sz="900" dirty="0" smtClean="0"/>
            </a:p>
            <a:p>
              <a:endParaRPr lang="en-US" sz="900" dirty="0"/>
            </a:p>
            <a:p>
              <a:endParaRPr lang="en-US" sz="900" dirty="0" smtClean="0"/>
            </a:p>
            <a:p>
              <a:endParaRPr lang="en-US" sz="900" dirty="0"/>
            </a:p>
            <a:p>
              <a:r>
                <a:rPr lang="en-US" sz="900" i="1" dirty="0" smtClean="0"/>
                <a:t>Stamp above</a:t>
              </a:r>
              <a:endParaRPr lang="en-US" sz="900" i="1" dirty="0"/>
            </a:p>
          </p:txBody>
        </p:sp>
        <p:cxnSp>
          <p:nvCxnSpPr>
            <p:cNvPr id="12" name="Straight Connector 11"/>
            <p:cNvCxnSpPr>
              <a:stCxn id="10" idx="0"/>
              <a:endCxn id="10" idx="2"/>
            </p:cNvCxnSpPr>
            <p:nvPr/>
          </p:nvCxnSpPr>
          <p:spPr>
            <a:xfrm>
              <a:off x="1932020" y="5400054"/>
              <a:ext cx="0" cy="1615827"/>
            </a:xfrm>
            <a:prstGeom prst="line">
              <a:avLst/>
            </a:prstGeom>
            <a:ln>
              <a:solidFill>
                <a:schemeClr val="tx1"/>
              </a:solidFill>
              <a:prstDash val="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210224" y="2274741"/>
            <a:ext cx="2470684" cy="1061829"/>
            <a:chOff x="708290" y="5639207"/>
            <a:chExt cx="2992748" cy="1095536"/>
          </a:xfrm>
        </p:grpSpPr>
        <p:sp>
          <p:nvSpPr>
            <p:cNvPr id="31" name="TextBox 30"/>
            <p:cNvSpPr txBox="1"/>
            <p:nvPr/>
          </p:nvSpPr>
          <p:spPr>
            <a:xfrm>
              <a:off x="708290" y="5639207"/>
              <a:ext cx="2992748" cy="109553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900" b="1" dirty="0" smtClean="0"/>
                <a:t>Trip #1</a:t>
              </a:r>
              <a:r>
                <a:rPr lang="en-US" sz="900" dirty="0" smtClean="0"/>
                <a:t>: Reservoir:	           How I will travel:</a:t>
              </a:r>
            </a:p>
            <a:p>
              <a:endParaRPr lang="en-US" sz="900" dirty="0"/>
            </a:p>
            <a:p>
              <a:endParaRPr lang="en-US" sz="900" dirty="0"/>
            </a:p>
            <a:p>
              <a:endParaRPr lang="en-US" sz="900" dirty="0" smtClean="0"/>
            </a:p>
            <a:p>
              <a:endParaRPr lang="en-US" sz="900" dirty="0"/>
            </a:p>
            <a:p>
              <a:endParaRPr lang="en-US" sz="900" i="1" dirty="0" smtClean="0"/>
            </a:p>
            <a:p>
              <a:r>
                <a:rPr lang="en-US" sz="900" i="1" dirty="0" smtClean="0"/>
                <a:t>Stamp above</a:t>
              </a:r>
              <a:endParaRPr lang="en-US" sz="900" i="1" dirty="0"/>
            </a:p>
          </p:txBody>
        </p:sp>
        <p:cxnSp>
          <p:nvCxnSpPr>
            <p:cNvPr id="32" name="Straight Connector 31"/>
            <p:cNvCxnSpPr>
              <a:stCxn id="31" idx="0"/>
              <a:endCxn id="31" idx="2"/>
            </p:cNvCxnSpPr>
            <p:nvPr/>
          </p:nvCxnSpPr>
          <p:spPr>
            <a:xfrm>
              <a:off x="2204664" y="5639207"/>
              <a:ext cx="0" cy="1095536"/>
            </a:xfrm>
            <a:prstGeom prst="line">
              <a:avLst/>
            </a:prstGeom>
            <a:ln>
              <a:solidFill>
                <a:schemeClr val="tx1"/>
              </a:solidFill>
              <a:prstDash val="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1445567" y="2517322"/>
            <a:ext cx="114003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Handwriting - Dakota"/>
                <a:cs typeface="Handwriting - Dakota"/>
              </a:rPr>
              <a:t>Eaten by</a:t>
            </a:r>
          </a:p>
          <a:p>
            <a:pPr algn="ctr"/>
            <a:r>
              <a:rPr lang="en-US" sz="1100" dirty="0" smtClean="0">
                <a:latin typeface="Handwriting - Dakota"/>
                <a:cs typeface="Handwriting - Dakota"/>
              </a:rPr>
              <a:t>a </a:t>
            </a:r>
            <a:r>
              <a:rPr lang="en-US" sz="1100" dirty="0" err="1" smtClean="0">
                <a:latin typeface="Handwriting - Dakota"/>
                <a:cs typeface="Handwriting - Dakota"/>
              </a:rPr>
              <a:t>pika</a:t>
            </a:r>
            <a:endParaRPr lang="en-US" sz="1100" dirty="0" smtClean="0">
              <a:latin typeface="Handwriting - Dakota"/>
              <a:cs typeface="Handwriting - Dakota"/>
            </a:endParaRPr>
          </a:p>
          <a:p>
            <a:pPr algn="ctr"/>
            <a:r>
              <a:rPr lang="en-US" sz="1100" dirty="0" smtClean="0">
                <a:latin typeface="Handwriting - Dakota"/>
                <a:cs typeface="Handwriting - Dakota"/>
              </a:rPr>
              <a:t>(Assimilation)</a:t>
            </a:r>
            <a:endParaRPr lang="en-US" sz="1100" dirty="0">
              <a:latin typeface="Handwriting - Dakota"/>
              <a:cs typeface="Handwriting - Dakota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632" y="2493857"/>
            <a:ext cx="642917" cy="623629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 rot="19295197">
            <a:off x="-50160" y="2627039"/>
            <a:ext cx="12586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Handwriting - Dakota"/>
                <a:cs typeface="Handwriting - Dakota"/>
              </a:rPr>
              <a:t>Alpine </a:t>
            </a:r>
            <a:r>
              <a:rPr lang="en-US" sz="1200" dirty="0" err="1" smtClean="0">
                <a:latin typeface="Handwriting - Dakota"/>
                <a:cs typeface="Handwriting - Dakota"/>
              </a:rPr>
              <a:t>aven</a:t>
            </a:r>
            <a:endParaRPr lang="en-US" sz="1200" dirty="0">
              <a:latin typeface="Handwriting - Dakota"/>
              <a:cs typeface="Handwriting - Dakota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210224" y="7188344"/>
            <a:ext cx="3151966" cy="1615827"/>
            <a:chOff x="310466" y="5400054"/>
            <a:chExt cx="3243108" cy="1552964"/>
          </a:xfrm>
        </p:grpSpPr>
        <p:sp>
          <p:nvSpPr>
            <p:cNvPr id="48" name="TextBox 47"/>
            <p:cNvSpPr txBox="1"/>
            <p:nvPr/>
          </p:nvSpPr>
          <p:spPr>
            <a:xfrm>
              <a:off x="310466" y="5400054"/>
              <a:ext cx="3243108" cy="155296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900" b="1" dirty="0" smtClean="0"/>
                <a:t>Trip #3</a:t>
              </a:r>
              <a:r>
                <a:rPr lang="en-US" sz="900" dirty="0" smtClean="0"/>
                <a:t>: Reservoir:	           	        How I will travel:</a:t>
              </a:r>
            </a:p>
            <a:p>
              <a:endParaRPr lang="en-US" sz="900" dirty="0" smtClean="0"/>
            </a:p>
            <a:p>
              <a:endParaRPr lang="en-US" sz="900" dirty="0"/>
            </a:p>
            <a:p>
              <a:endParaRPr lang="en-US" sz="900" dirty="0" smtClean="0"/>
            </a:p>
            <a:p>
              <a:endParaRPr lang="en-US" sz="900" dirty="0"/>
            </a:p>
            <a:p>
              <a:endParaRPr lang="en-US" sz="900" dirty="0"/>
            </a:p>
            <a:p>
              <a:endParaRPr lang="en-US" sz="900" dirty="0" smtClean="0"/>
            </a:p>
            <a:p>
              <a:endParaRPr lang="en-US" sz="900" dirty="0"/>
            </a:p>
            <a:p>
              <a:endParaRPr lang="en-US" sz="900" dirty="0" smtClean="0"/>
            </a:p>
            <a:p>
              <a:endParaRPr lang="en-US" sz="900" dirty="0"/>
            </a:p>
            <a:p>
              <a:r>
                <a:rPr lang="en-US" sz="900" i="1" dirty="0" smtClean="0"/>
                <a:t>Stamp above</a:t>
              </a:r>
              <a:endParaRPr lang="en-US" sz="900" i="1" dirty="0"/>
            </a:p>
          </p:txBody>
        </p:sp>
        <p:cxnSp>
          <p:nvCxnSpPr>
            <p:cNvPr id="49" name="Straight Connector 48"/>
            <p:cNvCxnSpPr>
              <a:stCxn id="48" idx="0"/>
              <a:endCxn id="48" idx="2"/>
            </p:cNvCxnSpPr>
            <p:nvPr/>
          </p:nvCxnSpPr>
          <p:spPr>
            <a:xfrm>
              <a:off x="1932020" y="5400054"/>
              <a:ext cx="0" cy="1552964"/>
            </a:xfrm>
            <a:prstGeom prst="line">
              <a:avLst/>
            </a:prstGeom>
            <a:ln>
              <a:solidFill>
                <a:schemeClr val="tx1"/>
              </a:solidFill>
              <a:prstDash val="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3426232" y="5400054"/>
            <a:ext cx="3151966" cy="1681235"/>
            <a:chOff x="310466" y="5400054"/>
            <a:chExt cx="3243108" cy="1615827"/>
          </a:xfrm>
        </p:grpSpPr>
        <p:sp>
          <p:nvSpPr>
            <p:cNvPr id="57" name="TextBox 56"/>
            <p:cNvSpPr txBox="1"/>
            <p:nvPr/>
          </p:nvSpPr>
          <p:spPr>
            <a:xfrm>
              <a:off x="310466" y="5400054"/>
              <a:ext cx="3243108" cy="161582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900" b="1" dirty="0" smtClean="0"/>
                <a:t>Trip #1</a:t>
              </a:r>
              <a:r>
                <a:rPr lang="en-US" sz="900" dirty="0" smtClean="0"/>
                <a:t>: Reservoir:	           	        How I will travel:</a:t>
              </a:r>
            </a:p>
            <a:p>
              <a:endParaRPr lang="en-US" sz="900" dirty="0" smtClean="0"/>
            </a:p>
            <a:p>
              <a:endParaRPr lang="en-US" sz="900" dirty="0"/>
            </a:p>
            <a:p>
              <a:endParaRPr lang="en-US" sz="900" dirty="0" smtClean="0"/>
            </a:p>
            <a:p>
              <a:endParaRPr lang="en-US" sz="900" dirty="0"/>
            </a:p>
            <a:p>
              <a:endParaRPr lang="en-US" sz="900" dirty="0"/>
            </a:p>
            <a:p>
              <a:endParaRPr lang="en-US" sz="900" dirty="0" smtClean="0"/>
            </a:p>
            <a:p>
              <a:endParaRPr lang="en-US" sz="900" dirty="0"/>
            </a:p>
            <a:p>
              <a:endParaRPr lang="en-US" sz="900" dirty="0" smtClean="0"/>
            </a:p>
            <a:p>
              <a:endParaRPr lang="en-US" sz="900" dirty="0"/>
            </a:p>
            <a:p>
              <a:r>
                <a:rPr lang="en-US" sz="900" i="1" dirty="0" smtClean="0"/>
                <a:t>Stamp above</a:t>
              </a:r>
              <a:endParaRPr lang="en-US" sz="900" i="1" dirty="0"/>
            </a:p>
          </p:txBody>
        </p:sp>
        <p:cxnSp>
          <p:nvCxnSpPr>
            <p:cNvPr id="58" name="Straight Connector 57"/>
            <p:cNvCxnSpPr>
              <a:stCxn id="57" idx="0"/>
              <a:endCxn id="57" idx="2"/>
            </p:cNvCxnSpPr>
            <p:nvPr/>
          </p:nvCxnSpPr>
          <p:spPr>
            <a:xfrm>
              <a:off x="1932020" y="5400054"/>
              <a:ext cx="0" cy="1615827"/>
            </a:xfrm>
            <a:prstGeom prst="line">
              <a:avLst/>
            </a:prstGeom>
            <a:ln>
              <a:solidFill>
                <a:schemeClr val="tx1"/>
              </a:solidFill>
              <a:prstDash val="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3426232" y="7188344"/>
            <a:ext cx="3151966" cy="1615827"/>
            <a:chOff x="310466" y="5400054"/>
            <a:chExt cx="3243108" cy="1552964"/>
          </a:xfrm>
        </p:grpSpPr>
        <p:sp>
          <p:nvSpPr>
            <p:cNvPr id="60" name="TextBox 59"/>
            <p:cNvSpPr txBox="1"/>
            <p:nvPr/>
          </p:nvSpPr>
          <p:spPr>
            <a:xfrm>
              <a:off x="310466" y="5400054"/>
              <a:ext cx="3243108" cy="155296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900" b="1" dirty="0" smtClean="0"/>
                <a:t>Trip #3</a:t>
              </a:r>
              <a:r>
                <a:rPr lang="en-US" sz="900" dirty="0" smtClean="0"/>
                <a:t>: Reservoir:	           	        How I will travel:</a:t>
              </a:r>
            </a:p>
            <a:p>
              <a:endParaRPr lang="en-US" sz="900" dirty="0" smtClean="0"/>
            </a:p>
            <a:p>
              <a:endParaRPr lang="en-US" sz="900" dirty="0"/>
            </a:p>
            <a:p>
              <a:endParaRPr lang="en-US" sz="900" dirty="0" smtClean="0"/>
            </a:p>
            <a:p>
              <a:endParaRPr lang="en-US" sz="900" dirty="0"/>
            </a:p>
            <a:p>
              <a:endParaRPr lang="en-US" sz="900" dirty="0"/>
            </a:p>
            <a:p>
              <a:endParaRPr lang="en-US" sz="900" dirty="0" smtClean="0"/>
            </a:p>
            <a:p>
              <a:endParaRPr lang="en-US" sz="900" dirty="0"/>
            </a:p>
            <a:p>
              <a:endParaRPr lang="en-US" sz="900" dirty="0" smtClean="0"/>
            </a:p>
            <a:p>
              <a:endParaRPr lang="en-US" sz="900" dirty="0"/>
            </a:p>
            <a:p>
              <a:r>
                <a:rPr lang="en-US" sz="900" i="1" dirty="0" smtClean="0"/>
                <a:t>Stamp above</a:t>
              </a:r>
              <a:endParaRPr lang="en-US" sz="900" i="1" dirty="0"/>
            </a:p>
          </p:txBody>
        </p:sp>
        <p:cxnSp>
          <p:nvCxnSpPr>
            <p:cNvPr id="61" name="Straight Connector 60"/>
            <p:cNvCxnSpPr>
              <a:stCxn id="60" idx="0"/>
              <a:endCxn id="60" idx="2"/>
            </p:cNvCxnSpPr>
            <p:nvPr/>
          </p:nvCxnSpPr>
          <p:spPr>
            <a:xfrm>
              <a:off x="1932020" y="5400054"/>
              <a:ext cx="0" cy="1552964"/>
            </a:xfrm>
            <a:prstGeom prst="line">
              <a:avLst/>
            </a:prstGeom>
            <a:ln>
              <a:solidFill>
                <a:schemeClr val="tx1"/>
              </a:solidFill>
              <a:prstDash val="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2" name="TextBox 61"/>
          <p:cNvSpPr txBox="1"/>
          <p:nvPr/>
        </p:nvSpPr>
        <p:spPr>
          <a:xfrm>
            <a:off x="3426232" y="5423135"/>
            <a:ext cx="1132824" cy="2308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cs typeface="Handwriting - Dakota"/>
              </a:rPr>
              <a:t>Trip #2</a:t>
            </a:r>
            <a:r>
              <a:rPr lang="en-US" sz="900" dirty="0" smtClean="0">
                <a:cs typeface="Handwriting - Dakota"/>
              </a:rPr>
              <a:t>: Reservoir</a:t>
            </a:r>
            <a:endParaRPr lang="en-US" sz="900" dirty="0">
              <a:cs typeface="Handwriting - Dakota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426232" y="7224144"/>
            <a:ext cx="1132824" cy="2308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cs typeface="Handwriting - Dakota"/>
              </a:rPr>
              <a:t>Trip #4</a:t>
            </a:r>
            <a:r>
              <a:rPr lang="en-US" sz="900" dirty="0" smtClean="0">
                <a:cs typeface="Handwriting - Dakota"/>
              </a:rPr>
              <a:t>: Reservoir</a:t>
            </a:r>
            <a:endParaRPr lang="en-US" sz="900" dirty="0">
              <a:cs typeface="Handwriting - Dakota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0" y="-99406"/>
            <a:ext cx="6858000" cy="667534"/>
            <a:chOff x="0" y="-83539"/>
            <a:chExt cx="6858000" cy="667534"/>
          </a:xfrm>
        </p:grpSpPr>
        <p:grpSp>
          <p:nvGrpSpPr>
            <p:cNvPr id="33" name="Group 32"/>
            <p:cNvGrpSpPr/>
            <p:nvPr/>
          </p:nvGrpSpPr>
          <p:grpSpPr>
            <a:xfrm>
              <a:off x="0" y="-83539"/>
              <a:ext cx="6858000" cy="667534"/>
              <a:chOff x="0" y="-83539"/>
              <a:chExt cx="6858000" cy="667534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0" y="0"/>
                <a:ext cx="6858000" cy="475132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itle 1"/>
              <p:cNvSpPr txBox="1">
                <a:spLocks/>
              </p:cNvSpPr>
              <p:nvPr/>
            </p:nvSpPr>
            <p:spPr>
              <a:xfrm>
                <a:off x="326931" y="-83539"/>
                <a:ext cx="1461179" cy="66753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ctr" defTabSz="4572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1600" dirty="0" err="1" smtClean="0">
                    <a:latin typeface="Futura Condensed"/>
                    <a:cs typeface="Futura Condensed"/>
                  </a:rPr>
                  <a:t>ScienceLIVE</a:t>
                </a:r>
                <a:endParaRPr lang="en-US" sz="1600" dirty="0">
                  <a:latin typeface="Futura Condensed"/>
                  <a:cs typeface="Futura Condensed"/>
                </a:endParaRPr>
              </a:p>
            </p:txBody>
          </p:sp>
          <p:pic>
            <p:nvPicPr>
              <p:cNvPr id="37" name="Picture 36" descr="BSI_Logo_extract2.pn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15165" y="71034"/>
                <a:ext cx="1064963" cy="384363"/>
              </a:xfrm>
              <a:prstGeom prst="rect">
                <a:avLst/>
              </a:prstGeom>
            </p:spPr>
          </p:pic>
        </p:grpSp>
        <p:pic>
          <p:nvPicPr>
            <p:cNvPr id="34" name="Picture 33" descr="logo8t.png"/>
            <p:cNvPicPr>
              <a:picLocks noChangeAspect="1"/>
            </p:cNvPicPr>
            <p:nvPr/>
          </p:nvPicPr>
          <p:blipFill>
            <a:blip r:embed="rId5"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artisticPencilGrayscale/>
                      </a14:imgEffect>
                      <a14:imgEffect>
                        <a14:saturation sat="0"/>
                      </a14:imgEffect>
                      <a14:imgEffect>
                        <a14:brightnessContrast bright="-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621" y="71034"/>
              <a:ext cx="546863" cy="330397"/>
            </a:xfrm>
            <a:prstGeom prst="rect">
              <a:avLst/>
            </a:prstGeom>
            <a:noFill/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1515" y="276425"/>
            <a:ext cx="3226979" cy="667534"/>
          </a:xfrm>
        </p:spPr>
        <p:txBody>
          <a:bodyPr>
            <a:normAutofit/>
          </a:bodyPr>
          <a:lstStyle/>
          <a:p>
            <a:r>
              <a:rPr lang="en-US" sz="1200" dirty="0" smtClean="0">
                <a:latin typeface="Futura Condensed"/>
                <a:cs typeface="Futura Condensed"/>
              </a:rPr>
              <a:t>Name:</a:t>
            </a:r>
            <a:r>
              <a:rPr lang="en-US" sz="1600" dirty="0" smtClean="0">
                <a:latin typeface="Futura Condensed"/>
                <a:cs typeface="Futura Condensed"/>
              </a:rPr>
              <a:t>_____________</a:t>
            </a:r>
            <a:endParaRPr lang="en-US" sz="1600" dirty="0">
              <a:latin typeface="Futura Condensed"/>
              <a:cs typeface="Futura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2063951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74266" y="4841395"/>
            <a:ext cx="6367974" cy="39703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900" i="1" dirty="0" smtClean="0"/>
          </a:p>
          <a:p>
            <a:endParaRPr lang="en-US" sz="900" i="1" dirty="0"/>
          </a:p>
          <a:p>
            <a:endParaRPr lang="en-US" sz="900" i="1" dirty="0" smtClean="0"/>
          </a:p>
          <a:p>
            <a:endParaRPr lang="en-US" sz="900" i="1" dirty="0"/>
          </a:p>
          <a:p>
            <a:endParaRPr lang="en-US" sz="900" i="1" dirty="0" smtClean="0"/>
          </a:p>
          <a:p>
            <a:endParaRPr lang="en-US" sz="900" i="1" dirty="0"/>
          </a:p>
          <a:p>
            <a:endParaRPr lang="en-US" sz="900" i="1" dirty="0" smtClean="0"/>
          </a:p>
          <a:p>
            <a:endParaRPr lang="en-US" sz="900" i="1" dirty="0"/>
          </a:p>
          <a:p>
            <a:endParaRPr lang="en-US" sz="900" i="1" dirty="0" smtClean="0"/>
          </a:p>
          <a:p>
            <a:endParaRPr lang="en-US" sz="900" i="1" dirty="0"/>
          </a:p>
          <a:p>
            <a:endParaRPr lang="en-US" sz="900" i="1" dirty="0" smtClean="0"/>
          </a:p>
          <a:p>
            <a:endParaRPr lang="en-US" sz="900" i="1" dirty="0"/>
          </a:p>
          <a:p>
            <a:endParaRPr lang="en-US" sz="900" i="1" dirty="0" smtClean="0"/>
          </a:p>
          <a:p>
            <a:endParaRPr lang="en-US" sz="900" i="1" dirty="0"/>
          </a:p>
          <a:p>
            <a:endParaRPr lang="en-US" sz="900" i="1" dirty="0" smtClean="0"/>
          </a:p>
          <a:p>
            <a:endParaRPr lang="en-US" sz="900" i="1" dirty="0"/>
          </a:p>
          <a:p>
            <a:endParaRPr lang="en-US" sz="900" i="1" dirty="0" smtClean="0"/>
          </a:p>
          <a:p>
            <a:endParaRPr lang="en-US" sz="900" i="1" dirty="0"/>
          </a:p>
          <a:p>
            <a:endParaRPr lang="en-US" sz="900" i="1" dirty="0" smtClean="0"/>
          </a:p>
          <a:p>
            <a:endParaRPr lang="en-US" sz="900" i="1" dirty="0"/>
          </a:p>
          <a:p>
            <a:endParaRPr lang="en-US" sz="900" i="1" dirty="0" smtClean="0"/>
          </a:p>
          <a:p>
            <a:endParaRPr lang="en-US" sz="900" i="1" dirty="0"/>
          </a:p>
          <a:p>
            <a:endParaRPr lang="en-US" sz="900" i="1" dirty="0" smtClean="0"/>
          </a:p>
          <a:p>
            <a:endParaRPr lang="en-US" sz="900" i="1" dirty="0"/>
          </a:p>
          <a:p>
            <a:endParaRPr lang="en-US" sz="900" i="1" dirty="0" smtClean="0"/>
          </a:p>
          <a:p>
            <a:endParaRPr lang="en-US" sz="900" i="1" dirty="0"/>
          </a:p>
          <a:p>
            <a:endParaRPr lang="en-US" sz="900" i="1" dirty="0" smtClean="0"/>
          </a:p>
          <a:p>
            <a:endParaRPr lang="en-US" sz="900" i="1" dirty="0"/>
          </a:p>
        </p:txBody>
      </p:sp>
      <p:grpSp>
        <p:nvGrpSpPr>
          <p:cNvPr id="32" name="Group 31"/>
          <p:cNvGrpSpPr/>
          <p:nvPr/>
        </p:nvGrpSpPr>
        <p:grpSpPr>
          <a:xfrm>
            <a:off x="274266" y="655920"/>
            <a:ext cx="3151966" cy="1681236"/>
            <a:chOff x="310466" y="5400054"/>
            <a:chExt cx="3243108" cy="1552964"/>
          </a:xfrm>
        </p:grpSpPr>
        <p:sp>
          <p:nvSpPr>
            <p:cNvPr id="33" name="TextBox 32"/>
            <p:cNvSpPr txBox="1"/>
            <p:nvPr/>
          </p:nvSpPr>
          <p:spPr>
            <a:xfrm>
              <a:off x="310466" y="5400054"/>
              <a:ext cx="3243108" cy="155296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900" b="1" dirty="0" smtClean="0"/>
                <a:t>Trip #5</a:t>
              </a:r>
              <a:r>
                <a:rPr lang="en-US" sz="900" dirty="0" smtClean="0"/>
                <a:t>: Reservoir:	           	        How I will travel:</a:t>
              </a:r>
            </a:p>
            <a:p>
              <a:endParaRPr lang="en-US" sz="900" dirty="0" smtClean="0"/>
            </a:p>
            <a:p>
              <a:endParaRPr lang="en-US" sz="900" dirty="0"/>
            </a:p>
            <a:p>
              <a:endParaRPr lang="en-US" sz="900" dirty="0" smtClean="0"/>
            </a:p>
            <a:p>
              <a:endParaRPr lang="en-US" sz="900" dirty="0"/>
            </a:p>
            <a:p>
              <a:endParaRPr lang="en-US" sz="900" dirty="0"/>
            </a:p>
            <a:p>
              <a:endParaRPr lang="en-US" sz="900" dirty="0" smtClean="0"/>
            </a:p>
            <a:p>
              <a:endParaRPr lang="en-US" sz="900" dirty="0"/>
            </a:p>
            <a:p>
              <a:endParaRPr lang="en-US" sz="900" dirty="0" smtClean="0"/>
            </a:p>
            <a:p>
              <a:endParaRPr lang="en-US" sz="900" dirty="0"/>
            </a:p>
            <a:p>
              <a:r>
                <a:rPr lang="en-US" sz="900" i="1" dirty="0" smtClean="0"/>
                <a:t>Stamp above</a:t>
              </a:r>
              <a:endParaRPr lang="en-US" sz="900" i="1" dirty="0"/>
            </a:p>
          </p:txBody>
        </p:sp>
        <p:cxnSp>
          <p:nvCxnSpPr>
            <p:cNvPr id="34" name="Straight Connector 33"/>
            <p:cNvCxnSpPr>
              <a:stCxn id="33" idx="0"/>
              <a:endCxn id="33" idx="2"/>
            </p:cNvCxnSpPr>
            <p:nvPr/>
          </p:nvCxnSpPr>
          <p:spPr>
            <a:xfrm>
              <a:off x="1932020" y="5400054"/>
              <a:ext cx="0" cy="1552964"/>
            </a:xfrm>
            <a:prstGeom prst="line">
              <a:avLst/>
            </a:prstGeom>
            <a:ln>
              <a:solidFill>
                <a:schemeClr val="tx1"/>
              </a:solidFill>
              <a:prstDash val="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274266" y="2444211"/>
            <a:ext cx="3151966" cy="1615827"/>
            <a:chOff x="310466" y="5400054"/>
            <a:chExt cx="3243108" cy="1552964"/>
          </a:xfrm>
        </p:grpSpPr>
        <p:sp>
          <p:nvSpPr>
            <p:cNvPr id="36" name="TextBox 35"/>
            <p:cNvSpPr txBox="1"/>
            <p:nvPr/>
          </p:nvSpPr>
          <p:spPr>
            <a:xfrm>
              <a:off x="310466" y="5400054"/>
              <a:ext cx="3243108" cy="155296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900" b="1" dirty="0" smtClean="0"/>
                <a:t>Trip #7</a:t>
              </a:r>
              <a:r>
                <a:rPr lang="en-US" sz="900" dirty="0" smtClean="0"/>
                <a:t>: Reservoir:	           	        How I will travel:</a:t>
              </a:r>
            </a:p>
            <a:p>
              <a:endParaRPr lang="en-US" sz="900" dirty="0" smtClean="0"/>
            </a:p>
            <a:p>
              <a:endParaRPr lang="en-US" sz="900" dirty="0"/>
            </a:p>
            <a:p>
              <a:endParaRPr lang="en-US" sz="900" dirty="0" smtClean="0"/>
            </a:p>
            <a:p>
              <a:endParaRPr lang="en-US" sz="900" dirty="0"/>
            </a:p>
            <a:p>
              <a:endParaRPr lang="en-US" sz="900" dirty="0"/>
            </a:p>
            <a:p>
              <a:endParaRPr lang="en-US" sz="900" dirty="0" smtClean="0"/>
            </a:p>
            <a:p>
              <a:endParaRPr lang="en-US" sz="900" dirty="0"/>
            </a:p>
            <a:p>
              <a:endParaRPr lang="en-US" sz="900" dirty="0" smtClean="0"/>
            </a:p>
            <a:p>
              <a:endParaRPr lang="en-US" sz="900" dirty="0"/>
            </a:p>
            <a:p>
              <a:r>
                <a:rPr lang="en-US" sz="900" i="1" dirty="0" smtClean="0"/>
                <a:t>Stamp above</a:t>
              </a:r>
              <a:endParaRPr lang="en-US" sz="900" i="1" dirty="0"/>
            </a:p>
          </p:txBody>
        </p:sp>
        <p:cxnSp>
          <p:nvCxnSpPr>
            <p:cNvPr id="37" name="Straight Connector 36"/>
            <p:cNvCxnSpPr>
              <a:stCxn id="36" idx="0"/>
              <a:endCxn id="36" idx="2"/>
            </p:cNvCxnSpPr>
            <p:nvPr/>
          </p:nvCxnSpPr>
          <p:spPr>
            <a:xfrm>
              <a:off x="1932020" y="5400054"/>
              <a:ext cx="0" cy="1552964"/>
            </a:xfrm>
            <a:prstGeom prst="line">
              <a:avLst/>
            </a:prstGeom>
            <a:ln>
              <a:solidFill>
                <a:schemeClr val="tx1"/>
              </a:solidFill>
              <a:prstDash val="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3490274" y="655921"/>
            <a:ext cx="3151966" cy="1681235"/>
            <a:chOff x="310466" y="5400054"/>
            <a:chExt cx="3243108" cy="1615827"/>
          </a:xfrm>
        </p:grpSpPr>
        <p:sp>
          <p:nvSpPr>
            <p:cNvPr id="39" name="TextBox 38"/>
            <p:cNvSpPr txBox="1"/>
            <p:nvPr/>
          </p:nvSpPr>
          <p:spPr>
            <a:xfrm>
              <a:off x="310466" y="5400054"/>
              <a:ext cx="3243108" cy="161582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900" b="1" dirty="0" smtClean="0"/>
                <a:t>Trip #1</a:t>
              </a:r>
              <a:r>
                <a:rPr lang="en-US" sz="900" dirty="0" smtClean="0"/>
                <a:t>: Reservoir:	           	        How I will travel:</a:t>
              </a:r>
            </a:p>
            <a:p>
              <a:endParaRPr lang="en-US" sz="900" dirty="0" smtClean="0"/>
            </a:p>
            <a:p>
              <a:endParaRPr lang="en-US" sz="900" dirty="0"/>
            </a:p>
            <a:p>
              <a:endParaRPr lang="en-US" sz="900" dirty="0" smtClean="0"/>
            </a:p>
            <a:p>
              <a:endParaRPr lang="en-US" sz="900" dirty="0"/>
            </a:p>
            <a:p>
              <a:endParaRPr lang="en-US" sz="900" dirty="0"/>
            </a:p>
            <a:p>
              <a:endParaRPr lang="en-US" sz="900" dirty="0" smtClean="0"/>
            </a:p>
            <a:p>
              <a:endParaRPr lang="en-US" sz="900" dirty="0"/>
            </a:p>
            <a:p>
              <a:endParaRPr lang="en-US" sz="900" dirty="0" smtClean="0"/>
            </a:p>
            <a:p>
              <a:endParaRPr lang="en-US" sz="900" dirty="0"/>
            </a:p>
            <a:p>
              <a:r>
                <a:rPr lang="en-US" sz="900" i="1" dirty="0" smtClean="0"/>
                <a:t>Stamp above</a:t>
              </a:r>
              <a:endParaRPr lang="en-US" sz="900" i="1" dirty="0"/>
            </a:p>
          </p:txBody>
        </p:sp>
        <p:cxnSp>
          <p:nvCxnSpPr>
            <p:cNvPr id="40" name="Straight Connector 39"/>
            <p:cNvCxnSpPr>
              <a:stCxn id="39" idx="0"/>
              <a:endCxn id="39" idx="2"/>
            </p:cNvCxnSpPr>
            <p:nvPr/>
          </p:nvCxnSpPr>
          <p:spPr>
            <a:xfrm>
              <a:off x="1932020" y="5400054"/>
              <a:ext cx="0" cy="1615827"/>
            </a:xfrm>
            <a:prstGeom prst="line">
              <a:avLst/>
            </a:prstGeom>
            <a:ln>
              <a:solidFill>
                <a:schemeClr val="tx1"/>
              </a:solidFill>
              <a:prstDash val="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3490274" y="2444211"/>
            <a:ext cx="3151966" cy="1615827"/>
            <a:chOff x="310466" y="5400054"/>
            <a:chExt cx="3243108" cy="1552964"/>
          </a:xfrm>
        </p:grpSpPr>
        <p:sp>
          <p:nvSpPr>
            <p:cNvPr id="42" name="TextBox 41"/>
            <p:cNvSpPr txBox="1"/>
            <p:nvPr/>
          </p:nvSpPr>
          <p:spPr>
            <a:xfrm>
              <a:off x="310466" y="5400054"/>
              <a:ext cx="3243108" cy="155296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900" b="1" dirty="0" smtClean="0"/>
                <a:t>Trip #3</a:t>
              </a:r>
              <a:r>
                <a:rPr lang="en-US" sz="900" dirty="0" smtClean="0"/>
                <a:t>: Reservoir:	           	        How I will travel:</a:t>
              </a:r>
            </a:p>
            <a:p>
              <a:endParaRPr lang="en-US" sz="900" dirty="0" smtClean="0"/>
            </a:p>
            <a:p>
              <a:endParaRPr lang="en-US" sz="900" dirty="0"/>
            </a:p>
            <a:p>
              <a:endParaRPr lang="en-US" sz="900" dirty="0" smtClean="0"/>
            </a:p>
            <a:p>
              <a:endParaRPr lang="en-US" sz="900" dirty="0"/>
            </a:p>
            <a:p>
              <a:endParaRPr lang="en-US" sz="900" dirty="0"/>
            </a:p>
            <a:p>
              <a:endParaRPr lang="en-US" sz="900" dirty="0" smtClean="0"/>
            </a:p>
            <a:p>
              <a:endParaRPr lang="en-US" sz="900" dirty="0"/>
            </a:p>
            <a:p>
              <a:endParaRPr lang="en-US" sz="900" dirty="0" smtClean="0"/>
            </a:p>
            <a:p>
              <a:endParaRPr lang="en-US" sz="900" dirty="0"/>
            </a:p>
            <a:p>
              <a:r>
                <a:rPr lang="en-US" sz="900" i="1" dirty="0" smtClean="0"/>
                <a:t>Stamp above</a:t>
              </a:r>
              <a:endParaRPr lang="en-US" sz="900" i="1" dirty="0"/>
            </a:p>
          </p:txBody>
        </p:sp>
        <p:cxnSp>
          <p:nvCxnSpPr>
            <p:cNvPr id="43" name="Straight Connector 42"/>
            <p:cNvCxnSpPr>
              <a:stCxn id="42" idx="0"/>
              <a:endCxn id="42" idx="2"/>
            </p:cNvCxnSpPr>
            <p:nvPr/>
          </p:nvCxnSpPr>
          <p:spPr>
            <a:xfrm>
              <a:off x="1932020" y="5400054"/>
              <a:ext cx="0" cy="1552964"/>
            </a:xfrm>
            <a:prstGeom prst="line">
              <a:avLst/>
            </a:prstGeom>
            <a:ln>
              <a:solidFill>
                <a:schemeClr val="tx1"/>
              </a:solidFill>
              <a:prstDash val="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4" name="TextBox 43"/>
          <p:cNvSpPr txBox="1"/>
          <p:nvPr/>
        </p:nvSpPr>
        <p:spPr>
          <a:xfrm>
            <a:off x="3490274" y="679002"/>
            <a:ext cx="1132824" cy="2308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cs typeface="Handwriting - Dakota"/>
              </a:rPr>
              <a:t>Trip #6</a:t>
            </a:r>
            <a:r>
              <a:rPr lang="en-US" sz="900" dirty="0" smtClean="0">
                <a:cs typeface="Handwriting - Dakota"/>
              </a:rPr>
              <a:t>: Reservoir</a:t>
            </a:r>
            <a:endParaRPr lang="en-US" sz="900" dirty="0">
              <a:cs typeface="Handwriting - Dakota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490274" y="2480011"/>
            <a:ext cx="1132824" cy="2308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cs typeface="Handwriting - Dakota"/>
              </a:rPr>
              <a:t>Trip #8</a:t>
            </a:r>
            <a:r>
              <a:rPr lang="en-US" sz="900" dirty="0" smtClean="0">
                <a:cs typeface="Handwriting - Dakota"/>
              </a:rPr>
              <a:t>: Reservoir</a:t>
            </a:r>
            <a:endParaRPr lang="en-US" sz="900" dirty="0">
              <a:cs typeface="Handwriting - Dakota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74266" y="4063540"/>
            <a:ext cx="6367974" cy="819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dirty="0" smtClean="0">
                <a:latin typeface="Futura Condensed"/>
                <a:cs typeface="Futura Condensed"/>
              </a:rPr>
              <a:t>After the game has ended, use the space below to draw a diagram or write a short story about your journey through the nitrogen cycle. </a:t>
            </a:r>
            <a:endParaRPr lang="en-US" sz="1400" u="sng" dirty="0">
              <a:latin typeface="Futura Condensed"/>
              <a:cs typeface="Futura Condensed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0" y="-99406"/>
            <a:ext cx="6858000" cy="667534"/>
            <a:chOff x="0" y="-83539"/>
            <a:chExt cx="6858000" cy="667534"/>
          </a:xfrm>
        </p:grpSpPr>
        <p:grpSp>
          <p:nvGrpSpPr>
            <p:cNvPr id="22" name="Group 21"/>
            <p:cNvGrpSpPr/>
            <p:nvPr/>
          </p:nvGrpSpPr>
          <p:grpSpPr>
            <a:xfrm>
              <a:off x="0" y="-83539"/>
              <a:ext cx="6858000" cy="667534"/>
              <a:chOff x="0" y="-83539"/>
              <a:chExt cx="6858000" cy="667534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0" y="0"/>
                <a:ext cx="6858000" cy="475132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itle 1"/>
              <p:cNvSpPr txBox="1">
                <a:spLocks/>
              </p:cNvSpPr>
              <p:nvPr/>
            </p:nvSpPr>
            <p:spPr>
              <a:xfrm>
                <a:off x="326931" y="-83539"/>
                <a:ext cx="1461179" cy="66753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ctr" defTabSz="4572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1600" dirty="0" err="1" smtClean="0">
                    <a:latin typeface="Futura Condensed"/>
                    <a:cs typeface="Futura Condensed"/>
                  </a:rPr>
                  <a:t>ScienceLIVE</a:t>
                </a:r>
                <a:endParaRPr lang="en-US" sz="1600" dirty="0">
                  <a:latin typeface="Futura Condensed"/>
                  <a:cs typeface="Futura Condensed"/>
                </a:endParaRPr>
              </a:p>
            </p:txBody>
          </p:sp>
          <p:pic>
            <p:nvPicPr>
              <p:cNvPr id="26" name="Picture 25" descr="BSI_Logo_extract2.pn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15165" y="71034"/>
                <a:ext cx="1064963" cy="384363"/>
              </a:xfrm>
              <a:prstGeom prst="rect">
                <a:avLst/>
              </a:prstGeom>
            </p:spPr>
          </p:pic>
        </p:grpSp>
        <p:pic>
          <p:nvPicPr>
            <p:cNvPr id="23" name="Picture 22" descr="logo8t.png"/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PencilGrayscale/>
                      </a14:imgEffect>
                      <a14:imgEffect>
                        <a14:saturation sat="0"/>
                      </a14:imgEffect>
                      <a14:imgEffect>
                        <a14:brightnessContrast bright="-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621" y="71034"/>
              <a:ext cx="546863" cy="33039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34912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328</Words>
  <Application>Microsoft Macintosh PowerPoint</Application>
  <PresentationFormat>On-screen Show (4:3)</PresentationFormat>
  <Paragraphs>145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Name:_____________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Name:________________</dc:title>
  <dc:creator>h h</dc:creator>
  <cp:lastModifiedBy>h h</cp:lastModifiedBy>
  <cp:revision>11</cp:revision>
  <dcterms:created xsi:type="dcterms:W3CDTF">2012-08-31T21:32:02Z</dcterms:created>
  <dcterms:modified xsi:type="dcterms:W3CDTF">2014-03-13T03:53:47Z</dcterms:modified>
</cp:coreProperties>
</file>