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8" r:id="rId3"/>
    <p:sldId id="257"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89" autoAdjust="0"/>
  </p:normalViewPr>
  <p:slideViewPr>
    <p:cSldViewPr snapToGrid="0" snapToObjects="1">
      <p:cViewPr>
        <p:scale>
          <a:sx n="81" d="100"/>
          <a:sy n="81" d="100"/>
        </p:scale>
        <p:origin x="-1496"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6777A-0FE8-A64E-9D62-FE13B2597524}" type="datetimeFigureOut">
              <a:rPr lang="en-US" smtClean="0"/>
              <a:t>3/12/14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6A1BFB-84AE-054B-8C2F-54107ED048E6}" type="slidenum">
              <a:rPr lang="en-US" smtClean="0"/>
              <a:t>‹#›</a:t>
            </a:fld>
            <a:endParaRPr lang="en-US"/>
          </a:p>
        </p:txBody>
      </p:sp>
    </p:spTree>
    <p:extLst>
      <p:ext uri="{BB962C8B-B14F-4D97-AF65-F5344CB8AC3E}">
        <p14:creationId xmlns:p14="http://schemas.microsoft.com/office/powerpoint/2010/main" val="27939725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1</a:t>
            </a:fld>
            <a:endParaRPr lang="en-US"/>
          </a:p>
        </p:txBody>
      </p:sp>
    </p:spTree>
    <p:extLst>
      <p:ext uri="{BB962C8B-B14F-4D97-AF65-F5344CB8AC3E}">
        <p14:creationId xmlns:p14="http://schemas.microsoft.com/office/powerpoint/2010/main" val="3582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2</a:t>
            </a:fld>
            <a:endParaRPr lang="en-US"/>
          </a:p>
        </p:txBody>
      </p:sp>
    </p:spTree>
    <p:extLst>
      <p:ext uri="{BB962C8B-B14F-4D97-AF65-F5344CB8AC3E}">
        <p14:creationId xmlns:p14="http://schemas.microsoft.com/office/powerpoint/2010/main" val="3582980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A1BFB-84AE-054B-8C2F-54107ED048E6}" type="slidenum">
              <a:rPr lang="en-US" smtClean="0"/>
              <a:t>3</a:t>
            </a:fld>
            <a:endParaRPr lang="en-US"/>
          </a:p>
        </p:txBody>
      </p:sp>
    </p:spTree>
    <p:extLst>
      <p:ext uri="{BB962C8B-B14F-4D97-AF65-F5344CB8AC3E}">
        <p14:creationId xmlns:p14="http://schemas.microsoft.com/office/powerpoint/2010/main" val="2871428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230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95871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6422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49925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6F2051-71E5-6F43-B2A7-E44235E22F79}" type="datetimeFigureOut">
              <a:rPr lang="en-US" smtClean="0"/>
              <a:t>3/12/14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315658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4090179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6F2051-71E5-6F43-B2A7-E44235E22F79}" type="datetimeFigureOut">
              <a:rPr lang="en-US" smtClean="0"/>
              <a:t>3/12/14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185587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6F2051-71E5-6F43-B2A7-E44235E22F79}" type="datetimeFigureOut">
              <a:rPr lang="en-US" smtClean="0"/>
              <a:t>3/12/14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22493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F2051-71E5-6F43-B2A7-E44235E22F79}" type="datetimeFigureOut">
              <a:rPr lang="en-US" smtClean="0"/>
              <a:t>3/12/14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040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162750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6F2051-71E5-6F43-B2A7-E44235E22F79}" type="datetimeFigureOut">
              <a:rPr lang="en-US" smtClean="0"/>
              <a:t>3/12/14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AD2BEB-E855-2746-AA04-F9220BA6B9FF}" type="slidenum">
              <a:rPr lang="en-US" smtClean="0"/>
              <a:t>‹#›</a:t>
            </a:fld>
            <a:endParaRPr lang="en-US"/>
          </a:p>
        </p:txBody>
      </p:sp>
    </p:spTree>
    <p:extLst>
      <p:ext uri="{BB962C8B-B14F-4D97-AF65-F5344CB8AC3E}">
        <p14:creationId xmlns:p14="http://schemas.microsoft.com/office/powerpoint/2010/main" val="6308030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E6F2051-71E5-6F43-B2A7-E44235E22F79}" type="datetimeFigureOut">
              <a:rPr lang="en-US" smtClean="0"/>
              <a:t>3/12/14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0AD2BEB-E855-2746-AA04-F9220BA6B9FF}" type="slidenum">
              <a:rPr lang="en-US" smtClean="0"/>
              <a:t>‹#›</a:t>
            </a:fld>
            <a:endParaRPr lang="en-US"/>
          </a:p>
        </p:txBody>
      </p:sp>
    </p:spTree>
    <p:extLst>
      <p:ext uri="{BB962C8B-B14F-4D97-AF65-F5344CB8AC3E}">
        <p14:creationId xmlns:p14="http://schemas.microsoft.com/office/powerpoint/2010/main" val="1903023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7" Type="http://schemas.openxmlformats.org/officeDocument/2006/relationships/image" Target="../media/image5.png"/><Relationship Id="rId8"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4.png"/><Relationship Id="rId5" Type="http://schemas.openxmlformats.org/officeDocument/2006/relationships/image" Target="../media/image5.png"/><Relationship Id="rId6"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75561" y="446123"/>
            <a:ext cx="3537540"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smtClean="0">
                <a:latin typeface="Futura"/>
                <a:cs typeface="Futura"/>
              </a:rPr>
              <a:t>Glacier Mass Balance Worksheet</a:t>
            </a:r>
            <a:endParaRPr lang="en-US" sz="1600" dirty="0">
              <a:latin typeface="Futura"/>
              <a:cs typeface="Futura"/>
            </a:endParaRPr>
          </a:p>
        </p:txBody>
      </p:sp>
      <p:sp>
        <p:nvSpPr>
          <p:cNvPr id="60" name="Rectangle 59"/>
          <p:cNvSpPr/>
          <p:nvPr/>
        </p:nvSpPr>
        <p:spPr>
          <a:xfrm>
            <a:off x="215157" y="976028"/>
            <a:ext cx="6161273" cy="5816976"/>
          </a:xfrm>
          <a:prstGeom prst="rect">
            <a:avLst/>
          </a:prstGeom>
        </p:spPr>
        <p:txBody>
          <a:bodyPr wrap="square">
            <a:spAutoFit/>
          </a:bodyPr>
          <a:lstStyle/>
          <a:p>
            <a:r>
              <a:rPr lang="en-US" sz="1200" dirty="0" smtClean="0">
                <a:latin typeface="Futura"/>
                <a:cs typeface="Futura"/>
              </a:rPr>
              <a:t>Background Information: </a:t>
            </a:r>
            <a:r>
              <a:rPr lang="en-US" sz="1200" dirty="0" smtClean="0">
                <a:latin typeface="Futura Condensed"/>
                <a:cs typeface="Futura Condensed"/>
              </a:rPr>
              <a:t>Glaciers are always changing. They move downhill, but also change in size. Glaciers get larger when they accumulate more mass through heavy snowfall, and get smaller when they lose mass due to ablation. At Niwot Ridge Long Term Ecological Research site in the Front Range of Colorado, there is a small glacier, Arikaree, that scientist Nel Caine has monitored for more than forty years! While it is near impossible to measure the actual mass of the ice at Arikaree glacier, Nel is able to measure the accumulation and ablation each year. With that data he is able to calculate a </a:t>
            </a:r>
            <a:r>
              <a:rPr lang="en-US" sz="1200" u="sng" dirty="0" smtClean="0">
                <a:latin typeface="Futura Condensed"/>
                <a:cs typeface="Futura Condensed"/>
              </a:rPr>
              <a:t>mass balance</a:t>
            </a:r>
            <a:r>
              <a:rPr lang="en-US" sz="1200" dirty="0" smtClean="0">
                <a:latin typeface="Futura Condensed"/>
                <a:cs typeface="Futura Condensed"/>
              </a:rPr>
              <a:t>, that tells us whether the mass of the glacier is increasing or decreasing.  Using Nel’s data here, see if you can come up with your own conclusion of what is happening to Arikaree glacier. </a:t>
            </a:r>
          </a:p>
          <a:p>
            <a:endParaRPr lang="en-US" sz="1200" dirty="0">
              <a:latin typeface="Futura Condensed"/>
              <a:cs typeface="Futura Condensed"/>
            </a:endParaRPr>
          </a:p>
          <a:p>
            <a:r>
              <a:rPr lang="en-US" sz="1200" dirty="0" smtClean="0">
                <a:latin typeface="Futura"/>
                <a:cs typeface="Futura"/>
              </a:rPr>
              <a:t>Scientific Question: </a:t>
            </a:r>
            <a:r>
              <a:rPr lang="en-US" sz="1200" dirty="0" smtClean="0">
                <a:latin typeface="Futura Condensed"/>
                <a:cs typeface="Futura Condensed"/>
              </a:rPr>
              <a:t>Is the mass of Arikaree glacier increasing or decreasing?</a:t>
            </a:r>
          </a:p>
          <a:p>
            <a:r>
              <a:rPr lang="en-US" sz="1200" dirty="0" smtClean="0">
                <a:latin typeface="Futura Condensed"/>
                <a:cs typeface="Futura Condensed"/>
              </a:rPr>
              <a:t/>
            </a:r>
            <a:br>
              <a:rPr lang="en-US" sz="1200" dirty="0" smtClean="0">
                <a:latin typeface="Futura Condensed"/>
                <a:cs typeface="Futura Condensed"/>
              </a:rPr>
            </a:br>
            <a:r>
              <a:rPr lang="en-US" sz="1200" dirty="0" smtClean="0">
                <a:latin typeface="Futura Condensed"/>
                <a:cs typeface="Futura Condensed"/>
              </a:rPr>
              <a:t>Look at the pictures of Arikaree glacier below. What do you observe? </a:t>
            </a: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r>
              <a:rPr lang="en-US" sz="1200" dirty="0" smtClean="0">
                <a:latin typeface="Futura Condensed"/>
                <a:cs typeface="Futura Condensed"/>
              </a:rPr>
              <a:t>	           1981			                    2002			    	        2010</a:t>
            </a: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r>
              <a:rPr lang="en-US" sz="1200" dirty="0" smtClean="0">
                <a:latin typeface="Futura Condensed"/>
                <a:cs typeface="Futura Condensed"/>
              </a:rPr>
              <a:t>What is your prediction? Is the mass of Arikaree glacier increasing or decreasing? </a:t>
            </a: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r>
              <a:rPr lang="en-US" sz="1200" dirty="0" smtClean="0">
                <a:latin typeface="Futura Condensed"/>
                <a:cs typeface="Futura Condensed"/>
              </a:rPr>
              <a:t>What observations of the photos above support your prediction?</a:t>
            </a:r>
          </a:p>
        </p:txBody>
      </p:sp>
      <p:pic>
        <p:nvPicPr>
          <p:cNvPr id="63" name="Picture 2" descr="Arik_13Sept1981"/>
          <p:cNvPicPr>
            <a:picLocks noChangeAspect="1" noChangeArrowheads="1"/>
          </p:cNvPicPr>
          <p:nvPr/>
        </p:nvPicPr>
        <p:blipFill>
          <a:blip r:embed="rId3"/>
          <a:srcRect/>
          <a:stretch>
            <a:fillRect/>
          </a:stretch>
        </p:blipFill>
        <p:spPr bwMode="auto">
          <a:xfrm>
            <a:off x="468357" y="3156079"/>
            <a:ext cx="1659711" cy="1121914"/>
          </a:xfrm>
          <a:prstGeom prst="rect">
            <a:avLst/>
          </a:prstGeom>
          <a:noFill/>
          <a:ln w="9525">
            <a:noFill/>
            <a:miter lim="800000"/>
            <a:headEnd/>
            <a:tailEnd/>
          </a:ln>
        </p:spPr>
      </p:pic>
      <p:pic>
        <p:nvPicPr>
          <p:cNvPr id="65" name="Picture 3" descr="ARK-050902"/>
          <p:cNvPicPr>
            <a:picLocks noChangeAspect="1" noChangeArrowheads="1"/>
          </p:cNvPicPr>
          <p:nvPr/>
        </p:nvPicPr>
        <p:blipFill>
          <a:blip r:embed="rId4"/>
          <a:srcRect/>
          <a:stretch>
            <a:fillRect/>
          </a:stretch>
        </p:blipFill>
        <p:spPr bwMode="auto">
          <a:xfrm>
            <a:off x="2386115" y="3156080"/>
            <a:ext cx="1809347" cy="1122688"/>
          </a:xfrm>
          <a:prstGeom prst="rect">
            <a:avLst/>
          </a:prstGeom>
          <a:noFill/>
          <a:ln w="9525">
            <a:noFill/>
            <a:miter lim="800000"/>
            <a:headEnd/>
            <a:tailEnd/>
          </a:ln>
        </p:spPr>
      </p:pic>
      <p:pic>
        <p:nvPicPr>
          <p:cNvPr id="67" name="Picture 4" descr="DSCN0789"/>
          <p:cNvPicPr>
            <a:picLocks noChangeAspect="1" noChangeArrowheads="1"/>
          </p:cNvPicPr>
          <p:nvPr/>
        </p:nvPicPr>
        <p:blipFill rotWithShape="1">
          <a:blip r:embed="rId5"/>
          <a:srcRect r="9140" b="15105"/>
          <a:stretch/>
        </p:blipFill>
        <p:spPr bwMode="auto">
          <a:xfrm>
            <a:off x="4412958" y="3156081"/>
            <a:ext cx="1728536" cy="1122688"/>
          </a:xfrm>
          <a:prstGeom prst="rect">
            <a:avLst/>
          </a:prstGeom>
          <a:noFill/>
          <a:ln w="9525">
            <a:noFill/>
            <a:miter lim="800000"/>
            <a:headEnd/>
            <a:tailEnd/>
          </a:ln>
        </p:spPr>
      </p:pic>
      <p:sp>
        <p:nvSpPr>
          <p:cNvPr id="12" name="Title 1"/>
          <p:cNvSpPr>
            <a:spLocks noGrp="1"/>
          </p:cNvSpPr>
          <p:nvPr>
            <p:ph type="ctrTitle"/>
          </p:nvPr>
        </p:nvSpPr>
        <p:spPr>
          <a:xfrm>
            <a:off x="4201515" y="276425"/>
            <a:ext cx="3226979" cy="667534"/>
          </a:xfrm>
        </p:spPr>
        <p:txBody>
          <a:bodyPr>
            <a:normAutofit/>
          </a:bodyPr>
          <a:lstStyle/>
          <a:p>
            <a:r>
              <a:rPr lang="en-US" sz="1200" dirty="0" smtClean="0">
                <a:latin typeface="Futura Condensed"/>
                <a:cs typeface="Futura Condensed"/>
              </a:rPr>
              <a:t>Name:</a:t>
            </a:r>
            <a:r>
              <a:rPr lang="en-US" sz="1600" dirty="0" smtClean="0">
                <a:latin typeface="Futura Condensed"/>
                <a:cs typeface="Futura Condensed"/>
              </a:rPr>
              <a:t>_____________</a:t>
            </a:r>
            <a:endParaRPr lang="en-US" sz="1600" dirty="0">
              <a:latin typeface="Futura Condensed"/>
              <a:cs typeface="Futura Condensed"/>
            </a:endParaRPr>
          </a:p>
        </p:txBody>
      </p:sp>
      <p:grpSp>
        <p:nvGrpSpPr>
          <p:cNvPr id="13" name="Group 12"/>
          <p:cNvGrpSpPr/>
          <p:nvPr/>
        </p:nvGrpSpPr>
        <p:grpSpPr>
          <a:xfrm>
            <a:off x="0" y="-83539"/>
            <a:ext cx="6858000" cy="667534"/>
            <a:chOff x="0" y="-83539"/>
            <a:chExt cx="6858000" cy="667534"/>
          </a:xfrm>
        </p:grpSpPr>
        <p:grpSp>
          <p:nvGrpSpPr>
            <p:cNvPr id="14" name="Group 13"/>
            <p:cNvGrpSpPr/>
            <p:nvPr/>
          </p:nvGrpSpPr>
          <p:grpSpPr>
            <a:xfrm>
              <a:off x="0" y="-83539"/>
              <a:ext cx="6858000" cy="667534"/>
              <a:chOff x="0" y="-83539"/>
              <a:chExt cx="6858000" cy="667534"/>
            </a:xfrm>
          </p:grpSpPr>
          <p:sp>
            <p:nvSpPr>
              <p:cNvPr id="16" name="Rectangle 15"/>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8" name="Picture 17" descr="BSI_Logo_extract2.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5" name="Picture 14" descr="logo8t.png"/>
            <p:cNvPicPr>
              <a:picLocks noChangeAspect="1"/>
            </p:cNvPicPr>
            <p:nvPr/>
          </p:nvPicPr>
          <p:blipFill>
            <a:blip r:embed="rId7">
              <a:duotone>
                <a:prstClr val="black"/>
                <a:schemeClr val="tx2">
                  <a:tint val="45000"/>
                  <a:satMod val="400000"/>
                </a:schemeClr>
              </a:duotone>
              <a:extLst>
                <a:ext uri="{BEBA8EAE-BF5A-486C-A8C5-ECC9F3942E4B}">
                  <a14:imgProps xmlns:a14="http://schemas.microsoft.com/office/drawing/2010/main">
                    <a14:imgLayer r:embed="rId8">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206395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 name="Table 116"/>
          <p:cNvGraphicFramePr>
            <a:graphicFrameLocks noGrp="1"/>
          </p:cNvGraphicFramePr>
          <p:nvPr>
            <p:extLst>
              <p:ext uri="{D42A27DB-BD31-4B8C-83A1-F6EECF244321}">
                <p14:modId xmlns:p14="http://schemas.microsoft.com/office/powerpoint/2010/main" val="1814862193"/>
              </p:ext>
            </p:extLst>
          </p:nvPr>
        </p:nvGraphicFramePr>
        <p:xfrm>
          <a:off x="561972" y="1432361"/>
          <a:ext cx="5719309" cy="4297680"/>
        </p:xfrm>
        <a:graphic>
          <a:graphicData uri="http://schemas.openxmlformats.org/drawingml/2006/table">
            <a:tbl>
              <a:tblPr firstRow="1" bandRow="1">
                <a:tableStyleId>{D7AC3CCA-C797-4891-BE02-D94E43425B78}</a:tableStyleId>
              </a:tblPr>
              <a:tblGrid>
                <a:gridCol w="575041"/>
                <a:gridCol w="1266873"/>
                <a:gridCol w="1279054"/>
                <a:gridCol w="1184976"/>
                <a:gridCol w="1413365"/>
              </a:tblGrid>
              <a:tr h="261493">
                <a:tc>
                  <a:txBody>
                    <a:bodyPr/>
                    <a:lstStyle/>
                    <a:p>
                      <a:pPr algn="ctr"/>
                      <a:r>
                        <a:rPr lang="en-US" sz="1200" b="0" i="0" dirty="0" smtClean="0">
                          <a:latin typeface="Futura Condensed"/>
                          <a:cs typeface="Futura Condensed"/>
                        </a:rPr>
                        <a:t>Year</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Annual Accumulation</a:t>
                      </a:r>
                    </a:p>
                    <a:p>
                      <a:pPr algn="ctr"/>
                      <a:r>
                        <a:rPr lang="en-US" sz="1200" b="0" i="0" dirty="0" smtClean="0">
                          <a:latin typeface="Futura Condensed"/>
                          <a:cs typeface="Futura Condensed"/>
                        </a:rPr>
                        <a:t>(cm</a:t>
                      </a:r>
                      <a:r>
                        <a:rPr lang="en-US" sz="1200" b="0" i="0" baseline="0" dirty="0" smtClean="0">
                          <a:latin typeface="Futura Condensed"/>
                          <a:cs typeface="Futura Condensed"/>
                        </a:rPr>
                        <a:t> WE)</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Annual Ablation</a:t>
                      </a:r>
                    </a:p>
                    <a:p>
                      <a:pPr algn="ctr"/>
                      <a:r>
                        <a:rPr lang="en-US" sz="1200" b="0" i="0" dirty="0" smtClean="0">
                          <a:latin typeface="Futura Condensed"/>
                          <a:cs typeface="Futura Condensed"/>
                        </a:rPr>
                        <a:t>(cm WE)</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Annual Mass Balance (cm</a:t>
                      </a:r>
                      <a:r>
                        <a:rPr lang="en-US" sz="1200" b="0" i="0" baseline="0" dirty="0" smtClean="0">
                          <a:latin typeface="Futura Condensed"/>
                          <a:cs typeface="Futura Condensed"/>
                        </a:rPr>
                        <a:t> WE)</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Cumulative Mass Balance</a:t>
                      </a:r>
                      <a:r>
                        <a:rPr lang="en-US" sz="1200" b="0" i="0" baseline="0" dirty="0" smtClean="0">
                          <a:latin typeface="Futura Condensed"/>
                          <a:cs typeface="Futura Condensed"/>
                        </a:rPr>
                        <a:t> (cm WE)</a:t>
                      </a:r>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2000</a:t>
                      </a:r>
                    </a:p>
                  </a:txBody>
                  <a:tcPr/>
                </a:tc>
                <a:tc>
                  <a:txBody>
                    <a:bodyPr/>
                    <a:lstStyle/>
                    <a:p>
                      <a:pPr algn="ctr"/>
                      <a:r>
                        <a:rPr lang="en-US" sz="1200" b="0" i="0" dirty="0" smtClean="0">
                          <a:latin typeface="Futura Condensed"/>
                          <a:cs typeface="Futura Condensed"/>
                        </a:rPr>
                        <a:t>292.0</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356.0</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356.0-292.0 = -64.0</a:t>
                      </a:r>
                    </a:p>
                  </a:txBody>
                  <a:tcPr/>
                </a:tc>
                <a:tc>
                  <a:txBody>
                    <a:bodyPr/>
                    <a:lstStyle/>
                    <a:p>
                      <a:pPr algn="ctr"/>
                      <a:r>
                        <a:rPr lang="en-US" sz="1200" b="0" i="0" dirty="0" smtClean="0">
                          <a:latin typeface="Futura Condensed"/>
                          <a:cs typeface="Futura Condensed"/>
                        </a:rPr>
                        <a:t>-64.0</a:t>
                      </a:r>
                    </a:p>
                  </a:txBody>
                  <a:tcPr/>
                </a:tc>
              </a:tr>
              <a:tr h="261493">
                <a:tc>
                  <a:txBody>
                    <a:bodyPr/>
                    <a:lstStyle/>
                    <a:p>
                      <a:pPr algn="ctr"/>
                      <a:r>
                        <a:rPr lang="en-US" sz="1200" b="0" i="0" dirty="0" smtClean="0">
                          <a:latin typeface="Futura Condensed"/>
                          <a:cs typeface="Futura Condensed"/>
                        </a:rPr>
                        <a:t>2001</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189.8</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386.3</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386.3-189.8= -196.5</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-64.0</a:t>
                      </a:r>
                      <a:r>
                        <a:rPr lang="en-US" sz="1200" b="0" i="0" baseline="0" dirty="0" smtClean="0">
                          <a:latin typeface="Futura Condensed"/>
                          <a:cs typeface="Futura Condensed"/>
                        </a:rPr>
                        <a:t> + -196.5 = </a:t>
                      </a:r>
                      <a:r>
                        <a:rPr lang="en-US" sz="1200" b="0" i="0" dirty="0" smtClean="0">
                          <a:latin typeface="Futura Condensed"/>
                          <a:cs typeface="Futura Condensed"/>
                        </a:rPr>
                        <a:t>-260.5</a:t>
                      </a:r>
                    </a:p>
                  </a:txBody>
                  <a:tcPr/>
                </a:tc>
              </a:tr>
              <a:tr h="261493">
                <a:tc>
                  <a:txBody>
                    <a:bodyPr/>
                    <a:lstStyle/>
                    <a:p>
                      <a:pPr algn="ctr"/>
                      <a:r>
                        <a:rPr lang="en-US" sz="1200" b="0" i="0" dirty="0" smtClean="0">
                          <a:latin typeface="Futura Condensed"/>
                          <a:cs typeface="Futura Condensed"/>
                        </a:rPr>
                        <a:t>2002</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173.9</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471.3</a:t>
                      </a:r>
                      <a:endParaRPr lang="en-US" sz="1200" b="0" i="0" dirty="0">
                        <a:latin typeface="Futura Condensed"/>
                        <a:cs typeface="Futura Condensed"/>
                      </a:endParaRPr>
                    </a:p>
                  </a:txBody>
                  <a:tcPr/>
                </a:tc>
                <a:tc>
                  <a:txBody>
                    <a:bodyPr/>
                    <a:lstStyle/>
                    <a:p>
                      <a:pPr algn="ct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2003</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251.8</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349.5</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2004</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243.7</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280.3</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2005</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236.2</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363.3</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2006</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198.5</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388.5</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2007</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188.4</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419.9</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2008</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306.5</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308.8</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2009</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327.4</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302.4</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2010</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359.4</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376.7</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2011</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327.3</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312.7</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2012</a:t>
                      </a:r>
                    </a:p>
                  </a:txBody>
                  <a:tcPr/>
                </a:tc>
                <a:tc>
                  <a:txBody>
                    <a:bodyPr/>
                    <a:lstStyle/>
                    <a:p>
                      <a:pPr algn="ctr"/>
                      <a:r>
                        <a:rPr lang="en-US" sz="1200" b="0" i="0" dirty="0" smtClean="0">
                          <a:latin typeface="Futura Condensed"/>
                          <a:cs typeface="Futura Condensed"/>
                        </a:rPr>
                        <a:t>205.7</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404.1</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r h="261493">
                <a:tc>
                  <a:txBody>
                    <a:bodyPr/>
                    <a:lstStyle/>
                    <a:p>
                      <a:pPr algn="ctr"/>
                      <a:r>
                        <a:rPr lang="en-US" sz="1200" b="0" i="0" dirty="0" smtClean="0">
                          <a:latin typeface="Futura Condensed"/>
                          <a:cs typeface="Futura Condensed"/>
                        </a:rPr>
                        <a:t>2013</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200.2</a:t>
                      </a:r>
                      <a:endParaRPr lang="en-US" sz="1200" b="0" i="0" dirty="0">
                        <a:latin typeface="Futura Condensed"/>
                        <a:cs typeface="Futura Condensed"/>
                      </a:endParaRPr>
                    </a:p>
                  </a:txBody>
                  <a:tcPr/>
                </a:tc>
                <a:tc>
                  <a:txBody>
                    <a:bodyPr/>
                    <a:lstStyle/>
                    <a:p>
                      <a:pPr algn="ctr"/>
                      <a:r>
                        <a:rPr lang="en-US" sz="1200" b="0" i="0" dirty="0" smtClean="0">
                          <a:latin typeface="Futura Condensed"/>
                          <a:cs typeface="Futura Condensed"/>
                        </a:rPr>
                        <a:t>353.3</a:t>
                      </a:r>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c>
                  <a:txBody>
                    <a:bodyPr/>
                    <a:lstStyle/>
                    <a:p>
                      <a:endParaRPr lang="en-US" sz="1200" b="0" i="0" dirty="0">
                        <a:latin typeface="Futura Condensed"/>
                        <a:cs typeface="Futura Condensed"/>
                      </a:endParaRPr>
                    </a:p>
                  </a:txBody>
                  <a:tcPr/>
                </a:tc>
              </a:tr>
            </a:tbl>
          </a:graphicData>
        </a:graphic>
      </p:graphicFrame>
      <p:sp>
        <p:nvSpPr>
          <p:cNvPr id="6" name="Rectangle 5"/>
          <p:cNvSpPr/>
          <p:nvPr/>
        </p:nvSpPr>
        <p:spPr>
          <a:xfrm>
            <a:off x="398967" y="5780527"/>
            <a:ext cx="5683609" cy="276999"/>
          </a:xfrm>
          <a:prstGeom prst="rect">
            <a:avLst/>
          </a:prstGeom>
        </p:spPr>
        <p:txBody>
          <a:bodyPr wrap="square">
            <a:spAutoFit/>
          </a:bodyPr>
          <a:lstStyle/>
          <a:p>
            <a:r>
              <a:rPr lang="en-US" sz="1200" dirty="0" smtClean="0">
                <a:latin typeface="Futura Condensed"/>
                <a:cs typeface="Futura Condensed"/>
              </a:rPr>
              <a:t>Using the cumulative mass balances you calculated above, graph the cumulative mass balance below.</a:t>
            </a:r>
            <a:endParaRPr lang="en-US" sz="1000" dirty="0">
              <a:latin typeface="Futura Condensed"/>
              <a:cs typeface="Futura Condensed"/>
            </a:endParaRPr>
          </a:p>
        </p:txBody>
      </p:sp>
      <p:sp>
        <p:nvSpPr>
          <p:cNvPr id="60" name="Rectangle 59"/>
          <p:cNvSpPr/>
          <p:nvPr/>
        </p:nvSpPr>
        <p:spPr>
          <a:xfrm>
            <a:off x="215157" y="650304"/>
            <a:ext cx="6161273" cy="1015663"/>
          </a:xfrm>
          <a:prstGeom prst="rect">
            <a:avLst/>
          </a:prstGeom>
        </p:spPr>
        <p:txBody>
          <a:bodyPr wrap="square">
            <a:spAutoFit/>
          </a:bodyPr>
          <a:lstStyle/>
          <a:p>
            <a:r>
              <a:rPr lang="en-US" sz="1200" dirty="0" smtClean="0">
                <a:latin typeface="Futura"/>
                <a:cs typeface="Futura"/>
              </a:rPr>
              <a:t>Data: </a:t>
            </a:r>
            <a:r>
              <a:rPr lang="en-US" sz="1200" dirty="0" smtClean="0">
                <a:latin typeface="Futura Condensed"/>
                <a:cs typeface="Futura Condensed"/>
              </a:rPr>
              <a:t>The data for annual mass accumulation and ablation are in a table below. Units are in cm. WE, which is centimeters of water equivalency. Using this data, calculate the mass balance. Next, calculate the cumulative mass balance by adding the mass balance from the previous year to the current year. The first few rows are done as an example. </a:t>
            </a:r>
          </a:p>
          <a:p>
            <a:pPr algn="ctr"/>
            <a:r>
              <a:rPr lang="en-US" sz="1200" dirty="0" smtClean="0">
                <a:latin typeface="Futura Condensed"/>
                <a:cs typeface="Futura Condensed"/>
              </a:rPr>
              <a:t>Mass Balance Calculation = Annual Accumulation – Annual Ablation</a:t>
            </a:r>
            <a:endParaRPr lang="en-US" sz="1200" dirty="0">
              <a:latin typeface="Futura Condensed"/>
              <a:cs typeface="Futura Condensed"/>
            </a:endParaRPr>
          </a:p>
          <a:p>
            <a:endParaRPr lang="en-US" sz="1200" dirty="0" smtClean="0">
              <a:latin typeface="Futura Condensed"/>
              <a:cs typeface="Futura Condensed"/>
            </a:endParaRPr>
          </a:p>
        </p:txBody>
      </p:sp>
      <p:pic>
        <p:nvPicPr>
          <p:cNvPr id="2" name="Picture 1"/>
          <p:cNvPicPr>
            <a:picLocks noChangeAspect="1"/>
          </p:cNvPicPr>
          <p:nvPr/>
        </p:nvPicPr>
        <p:blipFill rotWithShape="1">
          <a:blip r:embed="rId3"/>
          <a:srcRect b="37666"/>
          <a:stretch/>
        </p:blipFill>
        <p:spPr>
          <a:xfrm>
            <a:off x="398967" y="5995147"/>
            <a:ext cx="5977463" cy="2550601"/>
          </a:xfrm>
          <a:prstGeom prst="rect">
            <a:avLst/>
          </a:prstGeom>
        </p:spPr>
      </p:pic>
      <p:sp>
        <p:nvSpPr>
          <p:cNvPr id="5" name="Rectangle 4"/>
          <p:cNvSpPr/>
          <p:nvPr/>
        </p:nvSpPr>
        <p:spPr>
          <a:xfrm>
            <a:off x="561976" y="6057526"/>
            <a:ext cx="5719305" cy="2488222"/>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p:nvGrpSpPr>
        <p:grpSpPr>
          <a:xfrm>
            <a:off x="0" y="-83539"/>
            <a:ext cx="6858000" cy="667534"/>
            <a:chOff x="0" y="-83539"/>
            <a:chExt cx="6858000" cy="667534"/>
          </a:xfrm>
        </p:grpSpPr>
        <p:grpSp>
          <p:nvGrpSpPr>
            <p:cNvPr id="12" name="Group 11"/>
            <p:cNvGrpSpPr/>
            <p:nvPr/>
          </p:nvGrpSpPr>
          <p:grpSpPr>
            <a:xfrm>
              <a:off x="0" y="-83539"/>
              <a:ext cx="6858000" cy="667534"/>
              <a:chOff x="0" y="-83539"/>
              <a:chExt cx="6858000" cy="667534"/>
            </a:xfrm>
          </p:grpSpPr>
          <p:sp>
            <p:nvSpPr>
              <p:cNvPr id="14" name="Rectangle 13"/>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6" name="Picture 15" descr="BSI_Logo_extract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3" name="Picture 12" descr="logo8t.png"/>
            <p:cNvPicPr>
              <a:picLocks noChangeAspect="1"/>
            </p:cNvPicPr>
            <p:nvPr/>
          </p:nvPicPr>
          <p:blipFill>
            <a:blip r:embed="rId5">
              <a:duotone>
                <a:prstClr val="black"/>
                <a:schemeClr val="tx2">
                  <a:tint val="45000"/>
                  <a:satMod val="400000"/>
                </a:schemeClr>
              </a:duotone>
              <a:extLst>
                <a:ext uri="{BEBA8EAE-BF5A-486C-A8C5-ECC9F3942E4B}">
                  <a14:imgProps xmlns:a14="http://schemas.microsoft.com/office/drawing/2010/main">
                    <a14:imgLayer r:embed="rId6">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3710794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356230" y="650304"/>
            <a:ext cx="5817302" cy="8371524"/>
          </a:xfrm>
          <a:prstGeom prst="rect">
            <a:avLst/>
          </a:prstGeom>
        </p:spPr>
        <p:txBody>
          <a:bodyPr wrap="square">
            <a:spAutoFit/>
          </a:bodyPr>
          <a:lstStyle/>
          <a:p>
            <a:r>
              <a:rPr lang="en-US" sz="1200" b="1" dirty="0" smtClean="0">
                <a:latin typeface="Futura"/>
                <a:cs typeface="Futura"/>
              </a:rPr>
              <a:t>Claim</a:t>
            </a:r>
            <a:r>
              <a:rPr lang="en-US" sz="1000" b="1" dirty="0" smtClean="0">
                <a:latin typeface="American Typewriter"/>
                <a:cs typeface="American Typewriter"/>
              </a:rPr>
              <a:t>: </a:t>
            </a:r>
            <a:r>
              <a:rPr lang="en-US" sz="1200" dirty="0" smtClean="0">
                <a:latin typeface="Futura Condensed"/>
                <a:cs typeface="Futura Condensed"/>
              </a:rPr>
              <a:t>Using the information from your graph, write a statement that answers the scientific question: “</a:t>
            </a:r>
            <a:r>
              <a:rPr lang="en-US" sz="1200" dirty="0">
                <a:latin typeface="Futura Condensed"/>
                <a:cs typeface="Futura Condensed"/>
              </a:rPr>
              <a:t>Is the mass of Arikaree glacier increasing or decreasing</a:t>
            </a:r>
            <a:r>
              <a:rPr lang="en-US" sz="1200" dirty="0" smtClean="0">
                <a:latin typeface="Futura Condensed"/>
                <a:cs typeface="Futura Condensed"/>
              </a:rPr>
              <a:t>?”</a:t>
            </a:r>
          </a:p>
          <a:p>
            <a:endParaRPr lang="en-US" sz="1000" dirty="0">
              <a:latin typeface="Futura Condensed"/>
              <a:cs typeface="Futura Condensed"/>
            </a:endParaRPr>
          </a:p>
          <a:p>
            <a:endParaRPr lang="en-US" sz="1000" dirty="0" smtClean="0">
              <a:latin typeface="Futura Condensed"/>
              <a:cs typeface="Futura Condensed"/>
            </a:endParaRPr>
          </a:p>
          <a:p>
            <a:endParaRPr lang="en-US" sz="1000" dirty="0">
              <a:latin typeface="Futura Condensed"/>
              <a:cs typeface="Futura Condensed"/>
            </a:endParaRPr>
          </a:p>
          <a:p>
            <a:endParaRPr lang="en-US" sz="1000" dirty="0" smtClean="0">
              <a:latin typeface="Futura Condensed"/>
              <a:cs typeface="Futura Condensed"/>
            </a:endParaRPr>
          </a:p>
          <a:p>
            <a:endParaRPr lang="en-US" sz="1000" dirty="0">
              <a:latin typeface="Futura Condensed"/>
              <a:cs typeface="Futura Condensed"/>
            </a:endParaRPr>
          </a:p>
          <a:p>
            <a:endParaRPr lang="en-US" sz="1000" dirty="0" smtClean="0">
              <a:latin typeface="Futura Condensed"/>
              <a:cs typeface="Futura Condensed"/>
            </a:endParaRPr>
          </a:p>
          <a:p>
            <a:endParaRPr lang="en-US" sz="1000" dirty="0">
              <a:latin typeface="Futura Condensed"/>
              <a:cs typeface="Futura Condensed"/>
            </a:endParaRPr>
          </a:p>
          <a:p>
            <a:r>
              <a:rPr lang="en-US" sz="1200" b="1" dirty="0" smtClean="0">
                <a:latin typeface="Futura"/>
                <a:cs typeface="Futura"/>
              </a:rPr>
              <a:t>Evidence</a:t>
            </a:r>
            <a:r>
              <a:rPr lang="en-US" sz="1000" b="1" dirty="0" smtClean="0">
                <a:latin typeface="American Typewriter"/>
                <a:cs typeface="American Typewriter"/>
              </a:rPr>
              <a:t>: </a:t>
            </a:r>
            <a:r>
              <a:rPr lang="en-US" sz="1200" dirty="0" smtClean="0">
                <a:latin typeface="Futura Condensed"/>
                <a:cs typeface="Futura Condensed"/>
              </a:rPr>
              <a:t>What data from the table or graph supports your claim above? Refer to the graph or table to explain your reasoning. </a:t>
            </a: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r>
              <a:rPr lang="en-US" sz="1200" b="1" dirty="0" smtClean="0">
                <a:latin typeface="Futura"/>
                <a:cs typeface="Futura"/>
              </a:rPr>
              <a:t>Connections</a:t>
            </a:r>
            <a:r>
              <a:rPr lang="en-US" sz="1000" b="1" dirty="0" smtClean="0">
                <a:latin typeface="American Typewriter"/>
                <a:cs typeface="American Typewriter"/>
              </a:rPr>
              <a:t>: </a:t>
            </a:r>
            <a:r>
              <a:rPr lang="en-US" sz="1200" dirty="0" smtClean="0">
                <a:latin typeface="Futura Condensed"/>
                <a:cs typeface="Futura Condensed"/>
              </a:rPr>
              <a:t>Why do you think Arikaree glacier is losing/gaining mass? Can you think of an explanation? Brainstorm some ideas and write them below. </a:t>
            </a: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endParaRPr lang="en-US" sz="1200" dirty="0">
              <a:latin typeface="Futura Condensed"/>
              <a:cs typeface="Futura Condensed"/>
            </a:endParaRPr>
          </a:p>
          <a:p>
            <a:endParaRPr lang="en-US" sz="1200" dirty="0" smtClean="0">
              <a:latin typeface="Futura Condensed"/>
              <a:cs typeface="Futura Condensed"/>
            </a:endParaRPr>
          </a:p>
          <a:p>
            <a:r>
              <a:rPr lang="en-US" sz="1200" dirty="0" smtClean="0">
                <a:latin typeface="Futura Condensed"/>
                <a:cs typeface="Futura Condensed"/>
              </a:rPr>
              <a:t>Note: Data courtesy of Thomas Nelson Caine, Niwot Ridge LTER, 2013. </a:t>
            </a:r>
            <a:endParaRPr lang="en-US" sz="1200" dirty="0">
              <a:latin typeface="American Typewriter"/>
              <a:cs typeface="American Typewriter"/>
            </a:endParaRPr>
          </a:p>
        </p:txBody>
      </p:sp>
      <p:grpSp>
        <p:nvGrpSpPr>
          <p:cNvPr id="9" name="Group 8"/>
          <p:cNvGrpSpPr/>
          <p:nvPr/>
        </p:nvGrpSpPr>
        <p:grpSpPr>
          <a:xfrm>
            <a:off x="0" y="-83539"/>
            <a:ext cx="6858000" cy="667534"/>
            <a:chOff x="0" y="-83539"/>
            <a:chExt cx="6858000" cy="667534"/>
          </a:xfrm>
        </p:grpSpPr>
        <p:grpSp>
          <p:nvGrpSpPr>
            <p:cNvPr id="11" name="Group 10"/>
            <p:cNvGrpSpPr/>
            <p:nvPr/>
          </p:nvGrpSpPr>
          <p:grpSpPr>
            <a:xfrm>
              <a:off x="0" y="-83539"/>
              <a:ext cx="6858000" cy="667534"/>
              <a:chOff x="0" y="-83539"/>
              <a:chExt cx="6858000" cy="667534"/>
            </a:xfrm>
          </p:grpSpPr>
          <p:sp>
            <p:nvSpPr>
              <p:cNvPr id="13" name="Rectangle 12"/>
              <p:cNvSpPr/>
              <p:nvPr/>
            </p:nvSpPr>
            <p:spPr>
              <a:xfrm>
                <a:off x="0" y="0"/>
                <a:ext cx="6858000" cy="475132"/>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326931" y="-83539"/>
                <a:ext cx="1461179" cy="66753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600" dirty="0" err="1" smtClean="0">
                    <a:latin typeface="Futura Condensed"/>
                    <a:cs typeface="Futura Condensed"/>
                  </a:rPr>
                  <a:t>ScienceLIVE</a:t>
                </a:r>
                <a:endParaRPr lang="en-US" sz="1600" dirty="0">
                  <a:latin typeface="Futura Condensed"/>
                  <a:cs typeface="Futura Condensed"/>
                </a:endParaRPr>
              </a:p>
            </p:txBody>
          </p:sp>
          <p:pic>
            <p:nvPicPr>
              <p:cNvPr id="15" name="Picture 14" descr="BSI_Logo_extract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5165" y="71034"/>
                <a:ext cx="1064963" cy="384363"/>
              </a:xfrm>
              <a:prstGeom prst="rect">
                <a:avLst/>
              </a:prstGeom>
            </p:spPr>
          </p:pic>
        </p:grpSp>
        <p:pic>
          <p:nvPicPr>
            <p:cNvPr id="12" name="Picture 11" descr="logo8t.png"/>
            <p:cNvPicPr>
              <a:picLocks noChangeAspect="1"/>
            </p:cNvPicPr>
            <p:nvPr/>
          </p:nvPicPr>
          <p:blipFill>
            <a:blip r:embed="rId4">
              <a:duotone>
                <a:prstClr val="black"/>
                <a:schemeClr val="tx2">
                  <a:tint val="45000"/>
                  <a:satMod val="400000"/>
                </a:schemeClr>
              </a:duotone>
              <a:extLst>
                <a:ext uri="{BEBA8EAE-BF5A-486C-A8C5-ECC9F3942E4B}">
                  <a14:imgProps xmlns:a14="http://schemas.microsoft.com/office/drawing/2010/main">
                    <a14:imgLayer r:embed="rId5">
                      <a14:imgEffect>
                        <a14:artisticPencilGrayscale/>
                      </a14:imgEffect>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85621" y="71034"/>
              <a:ext cx="546863" cy="330397"/>
            </a:xfrm>
            <a:prstGeom prst="rect">
              <a:avLst/>
            </a:prstGeom>
            <a:noFill/>
          </p:spPr>
        </p:pic>
      </p:grpSp>
    </p:spTree>
    <p:extLst>
      <p:ext uri="{BB962C8B-B14F-4D97-AF65-F5344CB8AC3E}">
        <p14:creationId xmlns:p14="http://schemas.microsoft.com/office/powerpoint/2010/main" val="134912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940</TotalTime>
  <Words>465</Words>
  <Application>Microsoft Macintosh PowerPoint</Application>
  <PresentationFormat>On-screen Show (4:3)</PresentationFormat>
  <Paragraphs>131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Name:_____________</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Name:________________</dc:title>
  <dc:creator>h h</dc:creator>
  <cp:lastModifiedBy>h h</cp:lastModifiedBy>
  <cp:revision>31</cp:revision>
  <cp:lastPrinted>2013-12-10T19:12:11Z</cp:lastPrinted>
  <dcterms:created xsi:type="dcterms:W3CDTF">2012-08-31T21:32:02Z</dcterms:created>
  <dcterms:modified xsi:type="dcterms:W3CDTF">2014-03-13T04:06:34Z</dcterms:modified>
</cp:coreProperties>
</file>