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39" d="100"/>
          <a:sy n="139" d="100"/>
        </p:scale>
        <p:origin x="-240" y="5560"/>
      </p:cViewPr>
      <p:guideLst>
        <p:guide orient="horz" pos="2880"/>
        <p:guide pos="2160"/>
      </p:guideLst>
    </p:cSldViewPr>
  </p:slideViewPr>
  <p:notesTextViewPr>
    <p:cViewPr>
      <p:scale>
        <a:sx n="100" d="100"/>
        <a:sy n="100" d="100"/>
      </p:scale>
      <p:origin x="0" y="0"/>
    </p:cViewPr>
  </p:notesTextViewPr>
  <p:sorterViewPr>
    <p:cViewPr>
      <p:scale>
        <a:sx n="249" d="100"/>
        <a:sy n="249"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76777A-0FE8-A64E-9D62-FE13B2597524}" type="datetimeFigureOut">
              <a:rPr lang="en-US" smtClean="0"/>
              <a:t>3/12/14</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6A1BFB-84AE-054B-8C2F-54107ED048E6}" type="slidenum">
              <a:rPr lang="en-US" smtClean="0"/>
              <a:t>‹#›</a:t>
            </a:fld>
            <a:endParaRPr lang="en-US"/>
          </a:p>
        </p:txBody>
      </p:sp>
    </p:spTree>
    <p:extLst>
      <p:ext uri="{BB962C8B-B14F-4D97-AF65-F5344CB8AC3E}">
        <p14:creationId xmlns:p14="http://schemas.microsoft.com/office/powerpoint/2010/main" val="27939725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6A1BFB-84AE-054B-8C2F-54107ED048E6}" type="slidenum">
              <a:rPr lang="en-US" smtClean="0"/>
              <a:t>1</a:t>
            </a:fld>
            <a:endParaRPr lang="en-US"/>
          </a:p>
        </p:txBody>
      </p:sp>
    </p:spTree>
    <p:extLst>
      <p:ext uri="{BB962C8B-B14F-4D97-AF65-F5344CB8AC3E}">
        <p14:creationId xmlns:p14="http://schemas.microsoft.com/office/powerpoint/2010/main" val="3582980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6F2051-71E5-6F43-B2A7-E44235E22F79}" type="datetimeFigureOut">
              <a:rPr lang="en-US" smtClean="0"/>
              <a:t>3/12/14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2223077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6F2051-71E5-6F43-B2A7-E44235E22F79}" type="datetimeFigureOut">
              <a:rPr lang="en-US" smtClean="0"/>
              <a:t>3/12/14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1958710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6F2051-71E5-6F43-B2A7-E44235E22F79}" type="datetimeFigureOut">
              <a:rPr lang="en-US" smtClean="0"/>
              <a:t>3/12/14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2464220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6F2051-71E5-6F43-B2A7-E44235E22F79}" type="datetimeFigureOut">
              <a:rPr lang="en-US" smtClean="0"/>
              <a:t>3/12/14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2499258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6F2051-71E5-6F43-B2A7-E44235E22F79}" type="datetimeFigureOut">
              <a:rPr lang="en-US" smtClean="0"/>
              <a:t>3/12/14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3156580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6F2051-71E5-6F43-B2A7-E44235E22F79}" type="datetimeFigureOut">
              <a:rPr lang="en-US" smtClean="0"/>
              <a:t>3/12/14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4090179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6F2051-71E5-6F43-B2A7-E44235E22F79}" type="datetimeFigureOut">
              <a:rPr lang="en-US" smtClean="0"/>
              <a:t>3/12/14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2185587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6F2051-71E5-6F43-B2A7-E44235E22F79}" type="datetimeFigureOut">
              <a:rPr lang="en-US" smtClean="0"/>
              <a:t>3/12/14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2249368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6F2051-71E5-6F43-B2A7-E44235E22F79}" type="datetimeFigureOut">
              <a:rPr lang="en-US" smtClean="0"/>
              <a:t>3/12/14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604062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6F2051-71E5-6F43-B2A7-E44235E22F79}" type="datetimeFigureOut">
              <a:rPr lang="en-US" smtClean="0"/>
              <a:t>3/12/14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1627502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6F2051-71E5-6F43-B2A7-E44235E22F79}" type="datetimeFigureOut">
              <a:rPr lang="en-US" smtClean="0"/>
              <a:t>3/12/14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6308030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E6F2051-71E5-6F43-B2A7-E44235E22F79}" type="datetimeFigureOut">
              <a:rPr lang="en-US" smtClean="0"/>
              <a:t>3/12/14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0AD2BEB-E855-2746-AA04-F9220BA6B9FF}" type="slidenum">
              <a:rPr lang="en-US" smtClean="0"/>
              <a:t>‹#›</a:t>
            </a:fld>
            <a:endParaRPr lang="en-US"/>
          </a:p>
        </p:txBody>
      </p:sp>
    </p:spTree>
    <p:extLst>
      <p:ext uri="{BB962C8B-B14F-4D97-AF65-F5344CB8AC3E}">
        <p14:creationId xmlns:p14="http://schemas.microsoft.com/office/powerpoint/2010/main" val="1903023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hyperlink" Target="http://nitrogenfree.com/problem/nitrogen_cycle.php.html" TargetMode="External"/><Relationship Id="rId4" Type="http://schemas.openxmlformats.org/officeDocument/2006/relationships/image" Target="../media/image1.png"/><Relationship Id="rId5" Type="http://schemas.openxmlformats.org/officeDocument/2006/relationships/image" Target="../media/image2.png"/><Relationship Id="rId6" Type="http://schemas.microsoft.com/office/2007/relationships/hdphoto" Target="../media/hdphoto1.wdp"/><Relationship Id="rId1" Type="http://schemas.openxmlformats.org/officeDocument/2006/relationships/slideLayout" Target="../slideLayouts/slideLayout7.xml"/><Relationship Id="rId2" Type="http://schemas.openxmlformats.org/officeDocument/2006/relationships/hyperlink" Target="http://www.windows2universe.org/teacher_resources/teach_nitroge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64477" y="828104"/>
            <a:ext cx="5817246" cy="9202519"/>
          </a:xfrm>
          <a:prstGeom prst="rect">
            <a:avLst/>
          </a:prstGeom>
        </p:spPr>
        <p:txBody>
          <a:bodyPr wrap="square">
            <a:spAutoFit/>
          </a:bodyPr>
          <a:lstStyle/>
          <a:p>
            <a:pPr algn="ctr"/>
            <a:r>
              <a:rPr lang="en-US" sz="1600" b="1" dirty="0" smtClean="0">
                <a:latin typeface="Abadi MT Condensed Extra Bold"/>
                <a:cs typeface="Abadi MT Condensed Extra Bold"/>
              </a:rPr>
              <a:t>Of Microbes and Men: The Alpine Nitrogen Cycle Game</a:t>
            </a:r>
            <a:endParaRPr lang="en-US" sz="1600" dirty="0">
              <a:latin typeface="Abadi MT Condensed Extra Bold"/>
              <a:cs typeface="Abadi MT Condensed Extra Bold"/>
            </a:endParaRPr>
          </a:p>
          <a:p>
            <a:pPr algn="ctr"/>
            <a:r>
              <a:rPr lang="en-US" sz="1200" i="1" dirty="0" err="1" smtClean="0">
                <a:latin typeface="Abadi MT Condensed Extra Bold"/>
                <a:cs typeface="Abadi MT Condensed Extra Bold"/>
              </a:rPr>
              <a:t>ScienceLIVE</a:t>
            </a:r>
            <a:r>
              <a:rPr lang="en-US" sz="1200" i="1" dirty="0" smtClean="0">
                <a:latin typeface="Abadi MT Condensed Extra Bold"/>
                <a:cs typeface="Abadi MT Condensed Extra Bold"/>
              </a:rPr>
              <a:t> Lesson </a:t>
            </a:r>
            <a:r>
              <a:rPr lang="en-US" sz="1200" i="1" dirty="0">
                <a:latin typeface="Abadi MT Condensed Extra Bold"/>
                <a:cs typeface="Abadi MT Condensed Extra Bold"/>
              </a:rPr>
              <a:t>Plan </a:t>
            </a:r>
          </a:p>
          <a:p>
            <a:pPr algn="ctr"/>
            <a:r>
              <a:rPr lang="en-US" sz="1200" dirty="0">
                <a:latin typeface="Abadi MT Condensed Extra Bold"/>
                <a:cs typeface="Abadi MT Condensed Extra Bold"/>
              </a:rPr>
              <a:t>Grades </a:t>
            </a:r>
            <a:r>
              <a:rPr lang="en-US" sz="1200" dirty="0" smtClean="0">
                <a:latin typeface="Abadi MT Condensed Extra Bold"/>
                <a:cs typeface="Abadi MT Condensed Extra Bold"/>
              </a:rPr>
              <a:t>6-12</a:t>
            </a:r>
          </a:p>
          <a:p>
            <a:pPr algn="ctr"/>
            <a:endParaRPr lang="en-US" sz="1200" b="1" dirty="0">
              <a:latin typeface="Abadi MT Condensed Extra Bold"/>
              <a:cs typeface="Abadi MT Condensed Extra Bold"/>
            </a:endParaRPr>
          </a:p>
          <a:p>
            <a:r>
              <a:rPr lang="en-US" sz="1200" b="1" dirty="0" smtClean="0">
                <a:latin typeface="Abadi MT Condensed Extra Bold"/>
                <a:cs typeface="Abadi MT Condensed Extra Bold"/>
              </a:rPr>
              <a:t>Summary</a:t>
            </a:r>
            <a:endParaRPr lang="en-US" sz="1200" dirty="0">
              <a:latin typeface="Abadi MT Condensed Extra Bold"/>
              <a:cs typeface="Abadi MT Condensed Extra Bold"/>
            </a:endParaRPr>
          </a:p>
          <a:p>
            <a:r>
              <a:rPr lang="en-US" sz="1200" dirty="0">
                <a:latin typeface="Abadi MT Condensed Light"/>
                <a:cs typeface="Abadi MT Condensed Light"/>
              </a:rPr>
              <a:t>Students play the role of nitrogen atoms traveling through the nitrogen cycle </a:t>
            </a:r>
            <a:r>
              <a:rPr lang="en-US" sz="1200" dirty="0" smtClean="0">
                <a:latin typeface="Abadi MT Condensed Light"/>
                <a:cs typeface="Abadi MT Condensed Light"/>
              </a:rPr>
              <a:t>in an alpine environment. </a:t>
            </a:r>
            <a:endParaRPr lang="en-US" sz="1200" dirty="0">
              <a:latin typeface="Abadi MT Condensed Light"/>
              <a:cs typeface="Abadi MT Condensed Light"/>
            </a:endParaRPr>
          </a:p>
          <a:p>
            <a:endParaRPr lang="en-US" sz="1200" b="1" dirty="0" smtClean="0">
              <a:latin typeface="Abadi MT Condensed Extra Bold"/>
              <a:cs typeface="Abadi MT Condensed Extra Bold"/>
            </a:endParaRPr>
          </a:p>
          <a:p>
            <a:r>
              <a:rPr lang="en-US" sz="1200" b="1" dirty="0" smtClean="0">
                <a:latin typeface="Abadi MT Condensed Extra Bold"/>
                <a:cs typeface="Abadi MT Condensed Extra Bold"/>
              </a:rPr>
              <a:t>Learning </a:t>
            </a:r>
            <a:r>
              <a:rPr lang="en-US" sz="1200" b="1" dirty="0">
                <a:latin typeface="Abadi MT Condensed Extra Bold"/>
                <a:cs typeface="Abadi MT Condensed Extra Bold"/>
              </a:rPr>
              <a:t>Goals</a:t>
            </a:r>
            <a:endParaRPr lang="en-US" sz="1200" dirty="0">
              <a:latin typeface="Abadi MT Condensed Extra Bold"/>
              <a:cs typeface="Abadi MT Condensed Extra Bold"/>
            </a:endParaRPr>
          </a:p>
          <a:p>
            <a:pPr marL="171450" lvl="0" indent="-171450">
              <a:buFont typeface="Wingdings" charset="2"/>
              <a:buChar char="§"/>
            </a:pPr>
            <a:r>
              <a:rPr lang="en-US" sz="1200" dirty="0">
                <a:latin typeface="Abadi MT Condensed Light"/>
                <a:cs typeface="Abadi MT Condensed Light"/>
              </a:rPr>
              <a:t>Nitrogen makes up approximately 80% of the earths atmosphere, and is a vital nutrient to all living things. </a:t>
            </a:r>
            <a:endParaRPr lang="en-US" sz="1200" dirty="0" smtClean="0">
              <a:latin typeface="Abadi MT Condensed Light"/>
              <a:cs typeface="Abadi MT Condensed Light"/>
            </a:endParaRPr>
          </a:p>
          <a:p>
            <a:pPr marL="171450" lvl="0" indent="-171450">
              <a:buFont typeface="Wingdings" charset="2"/>
              <a:buChar char="§"/>
            </a:pPr>
            <a:r>
              <a:rPr lang="en-US" sz="1200" dirty="0" smtClean="0">
                <a:latin typeface="Abadi MT Condensed Light"/>
                <a:cs typeface="Abadi MT Condensed Light"/>
              </a:rPr>
              <a:t>Nitrogen </a:t>
            </a:r>
            <a:r>
              <a:rPr lang="en-US" sz="1200" dirty="0">
                <a:latin typeface="Abadi MT Condensed Light"/>
                <a:cs typeface="Abadi MT Condensed Light"/>
              </a:rPr>
              <a:t>undergoes cycling and transformations so that it can be usable to many different life forms</a:t>
            </a:r>
            <a:r>
              <a:rPr lang="en-US" sz="1200" dirty="0" smtClean="0">
                <a:latin typeface="Abadi MT Condensed Light"/>
                <a:cs typeface="Abadi MT Condensed Light"/>
              </a:rPr>
              <a:t>.</a:t>
            </a:r>
            <a:endParaRPr lang="en-US" sz="1200" dirty="0">
              <a:latin typeface="Abadi MT Condensed Light"/>
              <a:cs typeface="Abadi MT Condensed Light"/>
            </a:endParaRPr>
          </a:p>
          <a:p>
            <a:pPr marL="171450" lvl="0" indent="-171450">
              <a:buFont typeface="Wingdings" charset="2"/>
              <a:buChar char="§"/>
            </a:pPr>
            <a:r>
              <a:rPr lang="en-US" sz="1200" dirty="0">
                <a:latin typeface="Abadi MT Condensed Light"/>
                <a:cs typeface="Abadi MT Condensed Light"/>
              </a:rPr>
              <a:t>Nitrogen is stored in several different reservoirs such as the atmosphere, living organisms, soils, and </a:t>
            </a:r>
            <a:r>
              <a:rPr lang="en-US" sz="1200" dirty="0" smtClean="0">
                <a:latin typeface="Abadi MT Condensed Light"/>
                <a:cs typeface="Abadi MT Condensed Light"/>
              </a:rPr>
              <a:t>surface water. </a:t>
            </a:r>
            <a:endParaRPr lang="en-US" sz="1200" dirty="0">
              <a:latin typeface="Abadi MT Condensed Light"/>
              <a:cs typeface="Abadi MT Condensed Light"/>
            </a:endParaRPr>
          </a:p>
          <a:p>
            <a:pPr marL="171450" lvl="0" indent="-171450">
              <a:buFont typeface="Wingdings" charset="2"/>
              <a:buChar char="§"/>
            </a:pPr>
            <a:r>
              <a:rPr lang="en-US" sz="1200" dirty="0">
                <a:latin typeface="Abadi MT Condensed Light"/>
                <a:cs typeface="Abadi MT Condensed Light"/>
              </a:rPr>
              <a:t>Human actions are changing the nitrogen cycle by </a:t>
            </a:r>
            <a:r>
              <a:rPr lang="en-US" sz="1200" dirty="0" smtClean="0">
                <a:latin typeface="Abadi MT Condensed Light"/>
                <a:cs typeface="Abadi MT Condensed Light"/>
              </a:rPr>
              <a:t>converting atmospheric nitrogen to more available forms in the cycle through fertilizer production and fossil fuel emissions. </a:t>
            </a:r>
            <a:endParaRPr lang="en-US" sz="1200" dirty="0">
              <a:latin typeface="Abadi MT Condensed Light"/>
              <a:cs typeface="Abadi MT Condensed Light"/>
            </a:endParaRPr>
          </a:p>
          <a:p>
            <a:pPr marL="171450" lvl="0" indent="-171450">
              <a:buFont typeface="Wingdings" charset="2"/>
              <a:buChar char="Ø"/>
            </a:pPr>
            <a:endParaRPr lang="en-US" sz="1200" dirty="0">
              <a:latin typeface="Futura Condensed"/>
              <a:cs typeface="Futura Condensed"/>
            </a:endParaRPr>
          </a:p>
          <a:p>
            <a:r>
              <a:rPr lang="en-US" sz="1200" b="1" dirty="0">
                <a:latin typeface="Abadi MT Condensed Extra Bold"/>
                <a:cs typeface="Abadi MT Condensed Extra Bold"/>
              </a:rPr>
              <a:t>Materials </a:t>
            </a:r>
            <a:endParaRPr lang="en-US" sz="1200" dirty="0">
              <a:latin typeface="Abadi MT Condensed Extra Bold"/>
              <a:cs typeface="Abadi MT Condensed Extra Bold"/>
            </a:endParaRPr>
          </a:p>
          <a:p>
            <a:pPr marL="171450" lvl="0" indent="-171450">
              <a:buFont typeface="Wingdings" charset="2"/>
              <a:buChar char="§"/>
            </a:pPr>
            <a:r>
              <a:rPr lang="en-US" sz="1200" dirty="0" smtClean="0">
                <a:latin typeface="Abadi MT Condensed Light"/>
                <a:cs typeface="Abadi MT Condensed Light"/>
              </a:rPr>
              <a:t>14 </a:t>
            </a:r>
            <a:r>
              <a:rPr lang="en-US" sz="1200" dirty="0">
                <a:latin typeface="Abadi MT Condensed Light"/>
                <a:cs typeface="Abadi MT Condensed Light"/>
              </a:rPr>
              <a:t>dice </a:t>
            </a:r>
          </a:p>
          <a:p>
            <a:pPr marL="171450" lvl="0" indent="-171450">
              <a:buFont typeface="Wingdings" charset="2"/>
              <a:buChar char="§"/>
            </a:pPr>
            <a:r>
              <a:rPr lang="en-US" sz="1200" dirty="0" smtClean="0">
                <a:latin typeface="Abadi MT Condensed Light"/>
                <a:cs typeface="Abadi MT Condensed Light"/>
              </a:rPr>
              <a:t>14 station cards with dice codes</a:t>
            </a:r>
            <a:endParaRPr lang="en-US" sz="1200" dirty="0">
              <a:latin typeface="Abadi MT Condensed Light"/>
              <a:cs typeface="Abadi MT Condensed Light"/>
            </a:endParaRPr>
          </a:p>
          <a:p>
            <a:pPr marL="171450" lvl="0" indent="-171450">
              <a:buFont typeface="Wingdings" charset="2"/>
              <a:buChar char="§"/>
            </a:pPr>
            <a:r>
              <a:rPr lang="en-US" sz="1200" dirty="0" smtClean="0">
                <a:latin typeface="Abadi MT Condensed Light"/>
                <a:cs typeface="Abadi MT Condensed Light"/>
              </a:rPr>
              <a:t>14 </a:t>
            </a:r>
            <a:r>
              <a:rPr lang="en-US" sz="1200" dirty="0">
                <a:latin typeface="Abadi MT Condensed Light"/>
                <a:cs typeface="Abadi MT Condensed Light"/>
              </a:rPr>
              <a:t>different small rubber stamps</a:t>
            </a:r>
          </a:p>
          <a:p>
            <a:pPr marL="171450" lvl="0" indent="-171450">
              <a:buFont typeface="Wingdings" charset="2"/>
              <a:buChar char="§"/>
            </a:pPr>
            <a:r>
              <a:rPr lang="en-US" sz="1200" dirty="0" smtClean="0">
                <a:latin typeface="Abadi MT Condensed Light"/>
                <a:cs typeface="Abadi MT Condensed Light"/>
              </a:rPr>
              <a:t>14 </a:t>
            </a:r>
            <a:r>
              <a:rPr lang="en-US" sz="1200" dirty="0">
                <a:latin typeface="Abadi MT Condensed Light"/>
                <a:cs typeface="Abadi MT Condensed Light"/>
              </a:rPr>
              <a:t>ink pads</a:t>
            </a:r>
          </a:p>
          <a:p>
            <a:pPr marL="171450" lvl="0" indent="-171450">
              <a:buFont typeface="Wingdings" charset="2"/>
              <a:buChar char="§"/>
            </a:pPr>
            <a:r>
              <a:rPr lang="en-US" sz="1200" dirty="0" smtClean="0">
                <a:latin typeface="Abadi MT Condensed Light"/>
                <a:cs typeface="Abadi MT Condensed Light"/>
              </a:rPr>
              <a:t>One </a:t>
            </a:r>
            <a:r>
              <a:rPr lang="en-US" sz="1200" dirty="0">
                <a:latin typeface="Abadi MT Condensed Light"/>
                <a:cs typeface="Abadi MT Condensed Light"/>
              </a:rPr>
              <a:t>Key to Stamps</a:t>
            </a:r>
          </a:p>
          <a:p>
            <a:pPr marL="171450" lvl="0" indent="-171450">
              <a:buFont typeface="Wingdings" charset="2"/>
              <a:buChar char="§"/>
            </a:pPr>
            <a:r>
              <a:rPr lang="en-US" sz="1200" dirty="0">
                <a:latin typeface="Abadi MT Condensed Light"/>
                <a:cs typeface="Abadi MT Condensed Light"/>
              </a:rPr>
              <a:t>For each student: Pen or pencil, Passport Handout</a:t>
            </a:r>
          </a:p>
          <a:p>
            <a:endParaRPr lang="en-US" sz="1200" dirty="0">
              <a:latin typeface="Futura Condensed"/>
              <a:cs typeface="Futura Condensed"/>
            </a:endParaRPr>
          </a:p>
          <a:p>
            <a:r>
              <a:rPr lang="en-US" sz="1200" b="1" dirty="0" smtClean="0">
                <a:latin typeface="Abadi MT Condensed Extra Bold"/>
                <a:cs typeface="Abadi MT Condensed Extra Bold"/>
              </a:rPr>
              <a:t>Game </a:t>
            </a:r>
            <a:r>
              <a:rPr lang="en-US" sz="1200" b="1" dirty="0">
                <a:latin typeface="Abadi MT Condensed Extra Bold"/>
                <a:cs typeface="Abadi MT Condensed Extra Bold"/>
              </a:rPr>
              <a:t>Set-Up</a:t>
            </a:r>
            <a:endParaRPr lang="en-US" sz="1200" dirty="0">
              <a:latin typeface="Abadi MT Condensed Extra Bold"/>
              <a:cs typeface="Abadi MT Condensed Extra Bold"/>
            </a:endParaRPr>
          </a:p>
          <a:p>
            <a:r>
              <a:rPr lang="en-US" sz="1200" b="1" dirty="0">
                <a:latin typeface="Futura"/>
                <a:cs typeface="Futura"/>
              </a:rPr>
              <a:t>	</a:t>
            </a:r>
            <a:r>
              <a:rPr lang="en-US" sz="1200" dirty="0" smtClean="0">
                <a:latin typeface="Abadi MT Condensed Light"/>
                <a:cs typeface="Abadi MT Condensed Light"/>
              </a:rPr>
              <a:t>Place the placards at stations around the room, with a stamp and ink pad at each station. Tell students that they will be playing the role of a nitrogen atom, and that each station is a nitrogen reservoir that students will be travelling through. Hand out the Nitrogen Passport, and explain that students will record their journey through the nitrogen cycle using their passport. Students can begin at the station of their choosing. To begin, students stamp in the “Trip #1” box, and write down the name of the station in the same box. Next, students role the die to find out where they will travel to next. Make sure that students write down how they will travel </a:t>
            </a:r>
            <a:r>
              <a:rPr lang="en-US" sz="1200" u="sng" dirty="0" smtClean="0">
                <a:latin typeface="Abadi MT Condensed Light"/>
                <a:cs typeface="Abadi MT Condensed Light"/>
              </a:rPr>
              <a:t>before</a:t>
            </a:r>
            <a:r>
              <a:rPr lang="en-US" sz="1200" dirty="0" smtClean="0">
                <a:latin typeface="Abadi MT Condensed Light"/>
                <a:cs typeface="Abadi MT Condensed Light"/>
              </a:rPr>
              <a:t> they leave their current station. When playing the game, students may not go to all of the stations, and they may visit some stations more than once. After everyone is finished with the game, ask students to use the space provided on their passport to draw a diagram or write a short story illustrating their journey through the nitrogen cycle. </a:t>
            </a:r>
          </a:p>
          <a:p>
            <a:endParaRPr lang="en-US" sz="1200" dirty="0">
              <a:latin typeface="Abadi MT Condensed Light"/>
              <a:cs typeface="Abadi MT Condensed Light"/>
            </a:endParaRPr>
          </a:p>
          <a:p>
            <a:pPr algn="ctr"/>
            <a:endParaRPr lang="en-US" sz="1200" dirty="0" smtClean="0">
              <a:latin typeface="Abadi MT Condensed Light"/>
              <a:cs typeface="Abadi MT Condensed Light"/>
            </a:endParaRPr>
          </a:p>
          <a:p>
            <a:pPr algn="ctr"/>
            <a:endParaRPr lang="en-US" sz="1200" dirty="0">
              <a:latin typeface="Abadi MT Condensed Light"/>
              <a:cs typeface="Abadi MT Condensed Light"/>
            </a:endParaRPr>
          </a:p>
          <a:p>
            <a:pPr algn="ctr"/>
            <a:endParaRPr lang="en-US" sz="1200" dirty="0" smtClean="0">
              <a:latin typeface="Abadi MT Condensed Light"/>
              <a:cs typeface="Abadi MT Condensed Light"/>
            </a:endParaRPr>
          </a:p>
          <a:p>
            <a:pPr algn="ctr"/>
            <a:endParaRPr lang="en-US" sz="1200" dirty="0" smtClean="0">
              <a:latin typeface="Abadi MT Condensed Light"/>
              <a:cs typeface="Abadi MT Condensed Light"/>
            </a:endParaRPr>
          </a:p>
          <a:p>
            <a:pPr algn="ctr"/>
            <a:endParaRPr lang="en-US" sz="1200" dirty="0">
              <a:latin typeface="Abadi MT Condensed Light"/>
              <a:cs typeface="Abadi MT Condensed Light"/>
            </a:endParaRPr>
          </a:p>
          <a:p>
            <a:pPr algn="ctr"/>
            <a:endParaRPr lang="en-US" sz="1200" dirty="0" smtClean="0">
              <a:latin typeface="Abadi MT Condensed Light"/>
              <a:cs typeface="Abadi MT Condensed Light"/>
            </a:endParaRPr>
          </a:p>
          <a:p>
            <a:pPr algn="ctr"/>
            <a:endParaRPr lang="en-US" sz="1200" dirty="0" smtClean="0">
              <a:latin typeface="Abadi MT Condensed Light"/>
              <a:cs typeface="Abadi MT Condensed Light"/>
            </a:endParaRPr>
          </a:p>
          <a:p>
            <a:pPr algn="ctr"/>
            <a:r>
              <a:rPr lang="en-US" sz="1200" dirty="0" smtClean="0">
                <a:solidFill>
                  <a:schemeClr val="tx1">
                    <a:lumMod val="65000"/>
                    <a:lumOff val="35000"/>
                  </a:schemeClr>
                </a:solidFill>
                <a:latin typeface="Abadi MT Condensed Light"/>
                <a:cs typeface="Abadi MT Condensed Light"/>
              </a:rPr>
              <a:t>1</a:t>
            </a:r>
            <a:endParaRPr lang="en-US" sz="1200" dirty="0">
              <a:solidFill>
                <a:schemeClr val="tx1">
                  <a:lumMod val="65000"/>
                  <a:lumOff val="35000"/>
                </a:schemeClr>
              </a:solidFill>
              <a:latin typeface="Abadi MT Condensed Light"/>
              <a:cs typeface="Abadi MT Condensed Light"/>
            </a:endParaRPr>
          </a:p>
          <a:p>
            <a:r>
              <a:rPr lang="en-US" dirty="0">
                <a:latin typeface="Abadi MT Condensed Light"/>
                <a:cs typeface="Abadi MT Condensed Light"/>
              </a:rPr>
              <a:t> </a:t>
            </a:r>
            <a:endParaRPr lang="en-US" dirty="0" smtClean="0">
              <a:latin typeface="Abadi MT Condensed Light"/>
              <a:cs typeface="Abadi MT Condensed Light"/>
            </a:endParaRPr>
          </a:p>
          <a:p>
            <a:endParaRPr lang="en-US" dirty="0">
              <a:latin typeface="Abadi MT Condensed Light"/>
              <a:cs typeface="Abadi MT Condensed Light"/>
            </a:endParaRPr>
          </a:p>
          <a:p>
            <a:r>
              <a:rPr lang="en-US" dirty="0">
                <a:latin typeface="Abadi MT Condensed Light"/>
                <a:cs typeface="Abadi MT Condensed Light"/>
              </a:rPr>
              <a:t> </a:t>
            </a:r>
          </a:p>
          <a:p>
            <a:r>
              <a:rPr lang="en-US" dirty="0">
                <a:latin typeface="Abadi MT Condensed Light"/>
                <a:cs typeface="Abadi MT Condensed Light"/>
              </a:rPr>
              <a:t> </a:t>
            </a:r>
          </a:p>
        </p:txBody>
      </p:sp>
      <p:grpSp>
        <p:nvGrpSpPr>
          <p:cNvPr id="7" name="Group 6"/>
          <p:cNvGrpSpPr/>
          <p:nvPr/>
        </p:nvGrpSpPr>
        <p:grpSpPr>
          <a:xfrm>
            <a:off x="0" y="-99406"/>
            <a:ext cx="6858000" cy="667534"/>
            <a:chOff x="0" y="-83539"/>
            <a:chExt cx="6858000" cy="667534"/>
          </a:xfrm>
        </p:grpSpPr>
        <p:grpSp>
          <p:nvGrpSpPr>
            <p:cNvPr id="9" name="Group 8"/>
            <p:cNvGrpSpPr/>
            <p:nvPr/>
          </p:nvGrpSpPr>
          <p:grpSpPr>
            <a:xfrm>
              <a:off x="0" y="-83539"/>
              <a:ext cx="6858000" cy="667534"/>
              <a:chOff x="0" y="-83539"/>
              <a:chExt cx="6858000" cy="667534"/>
            </a:xfrm>
          </p:grpSpPr>
          <p:sp>
            <p:nvSpPr>
              <p:cNvPr id="11" name="Rectangle 10"/>
              <p:cNvSpPr/>
              <p:nvPr/>
            </p:nvSpPr>
            <p:spPr>
              <a:xfrm>
                <a:off x="0" y="0"/>
                <a:ext cx="6858000" cy="475132"/>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itle 1"/>
              <p:cNvSpPr txBox="1">
                <a:spLocks/>
              </p:cNvSpPr>
              <p:nvPr/>
            </p:nvSpPr>
            <p:spPr>
              <a:xfrm>
                <a:off x="326931" y="-83539"/>
                <a:ext cx="1461179" cy="66753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600" dirty="0" err="1" smtClean="0">
                    <a:latin typeface="Futura Condensed"/>
                    <a:cs typeface="Futura Condensed"/>
                  </a:rPr>
                  <a:t>ScienceLIVE</a:t>
                </a:r>
                <a:endParaRPr lang="en-US" sz="1600" dirty="0">
                  <a:latin typeface="Futura Condensed"/>
                  <a:cs typeface="Futura Condensed"/>
                </a:endParaRPr>
              </a:p>
            </p:txBody>
          </p:sp>
          <p:pic>
            <p:nvPicPr>
              <p:cNvPr id="14" name="Picture 13" descr="BSI_Logo_extract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5165" y="71034"/>
                <a:ext cx="1064963" cy="384363"/>
              </a:xfrm>
              <a:prstGeom prst="rect">
                <a:avLst/>
              </a:prstGeom>
            </p:spPr>
          </p:pic>
        </p:grpSp>
        <p:pic>
          <p:nvPicPr>
            <p:cNvPr id="10" name="Picture 9" descr="logo8t.png"/>
            <p:cNvPicPr>
              <a:picLocks noChangeAspect="1"/>
            </p:cNvPicPr>
            <p:nvPr/>
          </p:nvPicPr>
          <p:blipFill>
            <a:blip r:embed="rId4">
              <a:duotone>
                <a:prstClr val="black"/>
                <a:schemeClr val="tx2">
                  <a:tint val="45000"/>
                  <a:satMod val="400000"/>
                </a:schemeClr>
              </a:duotone>
              <a:extLst>
                <a:ext uri="{BEBA8EAE-BF5A-486C-A8C5-ECC9F3942E4B}">
                  <a14:imgProps xmlns:a14="http://schemas.microsoft.com/office/drawing/2010/main">
                    <a14:imgLayer r:embed="rId5">
                      <a14:imgEffect>
                        <a14:artisticPencilGrayscale/>
                      </a14:imgEffect>
                      <a14:imgEffect>
                        <a14:saturation sat="0"/>
                      </a14:imgEffect>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85621" y="71034"/>
              <a:ext cx="546863" cy="330397"/>
            </a:xfrm>
            <a:prstGeom prst="rect">
              <a:avLst/>
            </a:prstGeom>
            <a:noFill/>
          </p:spPr>
        </p:pic>
      </p:grpSp>
    </p:spTree>
    <p:extLst>
      <p:ext uri="{BB962C8B-B14F-4D97-AF65-F5344CB8AC3E}">
        <p14:creationId xmlns:p14="http://schemas.microsoft.com/office/powerpoint/2010/main" val="2063951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431800" y="762665"/>
            <a:ext cx="5972807" cy="8494631"/>
          </a:xfrm>
          <a:prstGeom prst="rect">
            <a:avLst/>
          </a:prstGeom>
        </p:spPr>
        <p:txBody>
          <a:bodyPr wrap="square">
            <a:spAutoFit/>
          </a:bodyPr>
          <a:lstStyle/>
          <a:p>
            <a:r>
              <a:rPr lang="en-US" sz="1200" b="1" dirty="0" smtClean="0">
                <a:latin typeface="Abadi MT Condensed Extra Bold"/>
                <a:cs typeface="Abadi MT Condensed Extra Bold"/>
              </a:rPr>
              <a:t>Discussion </a:t>
            </a:r>
            <a:r>
              <a:rPr lang="en-US" sz="1200" b="1" dirty="0">
                <a:latin typeface="Abadi MT Condensed Extra Bold"/>
                <a:cs typeface="Abadi MT Condensed Extra Bold"/>
              </a:rPr>
              <a:t>Questions</a:t>
            </a:r>
            <a:endParaRPr lang="en-US" sz="1200" dirty="0">
              <a:latin typeface="Abadi MT Condensed Extra Bold"/>
              <a:cs typeface="Abadi MT Condensed Extra Bold"/>
            </a:endParaRPr>
          </a:p>
          <a:p>
            <a:pPr marL="171450" lvl="0" indent="-171450">
              <a:buFont typeface="Wingdings" charset="2"/>
              <a:buChar char="§"/>
            </a:pPr>
            <a:r>
              <a:rPr lang="en-US" sz="1200" dirty="0">
                <a:latin typeface="Abadi MT Condensed Light"/>
                <a:cs typeface="Abadi MT Condensed Light"/>
              </a:rPr>
              <a:t>How many stops </a:t>
            </a:r>
            <a:r>
              <a:rPr lang="en-US" sz="1200" i="1" dirty="0">
                <a:latin typeface="Abadi MT Condensed Light"/>
                <a:cs typeface="Abadi MT Condensed Light"/>
              </a:rPr>
              <a:t>can </a:t>
            </a:r>
            <a:r>
              <a:rPr lang="en-US" sz="1200" dirty="0">
                <a:latin typeface="Abadi MT Condensed Light"/>
                <a:cs typeface="Abadi MT Condensed Light"/>
              </a:rPr>
              <a:t>you make on your trip?</a:t>
            </a:r>
          </a:p>
          <a:p>
            <a:pPr marL="171450" lvl="0" indent="-171450">
              <a:buFont typeface="Wingdings" charset="2"/>
              <a:buChar char="§"/>
            </a:pPr>
            <a:r>
              <a:rPr lang="en-US" sz="1200" dirty="0">
                <a:latin typeface="Abadi MT Condensed Light"/>
                <a:cs typeface="Abadi MT Condensed Light"/>
              </a:rPr>
              <a:t>Will your journey ever end?</a:t>
            </a:r>
          </a:p>
          <a:p>
            <a:pPr marL="171450" lvl="0" indent="-171450">
              <a:buFont typeface="Wingdings" charset="2"/>
              <a:buChar char="§"/>
            </a:pPr>
            <a:r>
              <a:rPr lang="en-US" sz="1200" dirty="0">
                <a:latin typeface="Abadi MT Condensed Light"/>
                <a:cs typeface="Abadi MT Condensed Light"/>
              </a:rPr>
              <a:t>Was everyone’s journey the same? Why not?</a:t>
            </a:r>
          </a:p>
          <a:p>
            <a:pPr marL="171450" lvl="0" indent="-171450">
              <a:buFont typeface="Wingdings" charset="2"/>
              <a:buChar char="§"/>
            </a:pPr>
            <a:r>
              <a:rPr lang="en-US" sz="1200" dirty="0">
                <a:latin typeface="Abadi MT Condensed Light"/>
                <a:cs typeface="Abadi MT Condensed Light"/>
              </a:rPr>
              <a:t>Can someone give an example of </a:t>
            </a:r>
            <a:r>
              <a:rPr lang="en-US" sz="1200" i="1" dirty="0">
                <a:latin typeface="Abadi MT Condensed Light"/>
                <a:cs typeface="Abadi MT Condensed Light"/>
              </a:rPr>
              <a:t>Nitrogen fixation</a:t>
            </a:r>
            <a:r>
              <a:rPr lang="en-US" sz="1200" dirty="0">
                <a:latin typeface="Abadi MT Condensed Light"/>
                <a:cs typeface="Abadi MT Condensed Light"/>
              </a:rPr>
              <a:t> on their journey? </a:t>
            </a:r>
            <a:r>
              <a:rPr lang="en-US" sz="1200" i="1" dirty="0">
                <a:latin typeface="Abadi MT Condensed Light"/>
                <a:cs typeface="Abadi MT Condensed Light"/>
              </a:rPr>
              <a:t>Nitrification</a:t>
            </a:r>
            <a:r>
              <a:rPr lang="en-US" sz="1200" dirty="0">
                <a:latin typeface="Abadi MT Condensed Light"/>
                <a:cs typeface="Abadi MT Condensed Light"/>
              </a:rPr>
              <a:t>? </a:t>
            </a:r>
            <a:r>
              <a:rPr lang="en-US" sz="1200" i="1" dirty="0">
                <a:latin typeface="Abadi MT Condensed Light"/>
                <a:cs typeface="Abadi MT Condensed Light"/>
              </a:rPr>
              <a:t>Assimilation</a:t>
            </a:r>
            <a:r>
              <a:rPr lang="en-US" sz="1200" dirty="0">
                <a:latin typeface="Abadi MT Condensed Light"/>
                <a:cs typeface="Abadi MT Condensed Light"/>
              </a:rPr>
              <a:t>? </a:t>
            </a:r>
            <a:r>
              <a:rPr lang="en-US" sz="1200" i="1" dirty="0">
                <a:latin typeface="Abadi MT Condensed Light"/>
                <a:cs typeface="Abadi MT Condensed Light"/>
              </a:rPr>
              <a:t>Mineralization</a:t>
            </a:r>
            <a:r>
              <a:rPr lang="en-US" sz="1200" dirty="0">
                <a:latin typeface="Abadi MT Condensed Light"/>
                <a:cs typeface="Abadi MT Condensed Light"/>
              </a:rPr>
              <a:t>? </a:t>
            </a:r>
            <a:r>
              <a:rPr lang="en-US" sz="1200" i="1" dirty="0">
                <a:latin typeface="Abadi MT Condensed Light"/>
                <a:cs typeface="Abadi MT Condensed Light"/>
              </a:rPr>
              <a:t>Weathering</a:t>
            </a:r>
            <a:r>
              <a:rPr lang="en-US" sz="1200" dirty="0">
                <a:latin typeface="Abadi MT Condensed Light"/>
                <a:cs typeface="Abadi MT Condensed Light"/>
              </a:rPr>
              <a:t>? </a:t>
            </a:r>
            <a:r>
              <a:rPr lang="en-US" sz="1200" i="1" dirty="0" err="1">
                <a:latin typeface="Abadi MT Condensed Light"/>
                <a:cs typeface="Abadi MT Condensed Light"/>
              </a:rPr>
              <a:t>Denitrification</a:t>
            </a:r>
            <a:r>
              <a:rPr lang="en-US" sz="1200" dirty="0">
                <a:latin typeface="Abadi MT Condensed Light"/>
                <a:cs typeface="Abadi MT Condensed Light"/>
              </a:rPr>
              <a:t>? </a:t>
            </a:r>
            <a:r>
              <a:rPr lang="en-US" sz="1200" i="1" dirty="0">
                <a:latin typeface="Abadi MT Condensed Light"/>
                <a:cs typeface="Abadi MT Condensed Light"/>
              </a:rPr>
              <a:t>Leaching</a:t>
            </a:r>
            <a:r>
              <a:rPr lang="en-US" sz="1200" dirty="0">
                <a:latin typeface="Abadi MT Condensed Light"/>
                <a:cs typeface="Abadi MT Condensed Light"/>
              </a:rPr>
              <a:t>?</a:t>
            </a:r>
          </a:p>
          <a:p>
            <a:pPr marL="171450" lvl="0" indent="-171450">
              <a:buFont typeface="Wingdings" charset="2"/>
              <a:buChar char="§"/>
            </a:pPr>
            <a:r>
              <a:rPr lang="en-US" sz="1200" dirty="0">
                <a:latin typeface="Abadi MT Condensed Light"/>
                <a:cs typeface="Abadi MT Condensed Light"/>
              </a:rPr>
              <a:t>What would happen if a farmer used too much fertilizer? (i.e. everyone starts from the fertilizer station at the same time</a:t>
            </a:r>
            <a:r>
              <a:rPr lang="en-US" sz="1200" dirty="0" smtClean="0">
                <a:latin typeface="Abadi MT Condensed Light"/>
                <a:cs typeface="Abadi MT Condensed Light"/>
              </a:rPr>
              <a:t>)</a:t>
            </a:r>
          </a:p>
          <a:p>
            <a:pPr marL="171450" lvl="0" indent="-171450">
              <a:buFont typeface="Wingdings" charset="2"/>
              <a:buChar char="§"/>
            </a:pPr>
            <a:r>
              <a:rPr lang="en-US" sz="1200" dirty="0" smtClean="0">
                <a:latin typeface="Abadi MT Condensed Light"/>
                <a:cs typeface="Abadi MT Condensed Light"/>
              </a:rPr>
              <a:t>Livestock </a:t>
            </a:r>
            <a:r>
              <a:rPr lang="en-US" sz="1200" dirty="0">
                <a:latin typeface="Abadi MT Condensed Light"/>
                <a:cs typeface="Abadi MT Condensed Light"/>
              </a:rPr>
              <a:t>farming creates a large amount of animal waste. How would this affect the nitrogen cycle</a:t>
            </a:r>
            <a:r>
              <a:rPr lang="en-US" sz="1200" dirty="0" smtClean="0">
                <a:latin typeface="Abadi MT Condensed Light"/>
                <a:cs typeface="Abadi MT Condensed Light"/>
              </a:rPr>
              <a:t>?</a:t>
            </a:r>
          </a:p>
          <a:p>
            <a:pPr marL="171450" lvl="0" indent="-171450">
              <a:buFont typeface="Wingdings" charset="2"/>
              <a:buChar char="§"/>
            </a:pPr>
            <a:r>
              <a:rPr lang="en-US" sz="1200" dirty="0" smtClean="0">
                <a:latin typeface="Abadi MT Condensed Light"/>
                <a:cs typeface="Abadi MT Condensed Light"/>
              </a:rPr>
              <a:t>What environmental and human factors control the nitrogen cycle? For example, what factors influence how much N is leached from fertilizer and livestock waste into the water system?</a:t>
            </a:r>
            <a:endParaRPr lang="en-US" sz="1200" dirty="0">
              <a:latin typeface="Abadi MT Condensed Light"/>
              <a:cs typeface="Abadi MT Condensed Light"/>
            </a:endParaRPr>
          </a:p>
          <a:p>
            <a:endParaRPr lang="en-US" sz="1200" dirty="0">
              <a:latin typeface="Abadi MT Condensed Extra Bold"/>
              <a:cs typeface="Abadi MT Condensed Extra Bold"/>
            </a:endParaRPr>
          </a:p>
          <a:p>
            <a:r>
              <a:rPr lang="en-US" sz="1200" b="1" dirty="0" smtClean="0">
                <a:latin typeface="Abadi MT Condensed Extra Bold"/>
                <a:cs typeface="Abadi MT Condensed Extra Bold"/>
              </a:rPr>
              <a:t>Teaching Tips</a:t>
            </a:r>
          </a:p>
          <a:p>
            <a:pPr marL="171450" indent="-171450">
              <a:buFont typeface="Wingdings" charset="2"/>
              <a:buChar char="§"/>
            </a:pPr>
            <a:r>
              <a:rPr lang="en-US" sz="1200" dirty="0" smtClean="0">
                <a:latin typeface="Abadi MT Condensed Light"/>
                <a:cs typeface="Abadi MT Condensed Light"/>
              </a:rPr>
              <a:t>Encourage students to use new vocabulary to explain their journey through the nitrogen cycle. Write the vocabulary on the board or keep the nitrogen cycle diagram from the PowerPoint presentation displayed.</a:t>
            </a:r>
          </a:p>
          <a:p>
            <a:pPr marL="171450" indent="-171450">
              <a:buFont typeface="Wingdings" charset="2"/>
              <a:buChar char="§"/>
            </a:pPr>
            <a:r>
              <a:rPr lang="en-US" sz="1200" dirty="0" smtClean="0">
                <a:latin typeface="Abadi MT Condensed Light"/>
                <a:cs typeface="Abadi MT Condensed Light"/>
              </a:rPr>
              <a:t>Encourage students to play the game alone rather than with a partner or group. </a:t>
            </a:r>
          </a:p>
          <a:p>
            <a:pPr marL="171450" indent="-171450">
              <a:buFont typeface="Wingdings" charset="2"/>
              <a:buChar char="§"/>
            </a:pPr>
            <a:r>
              <a:rPr lang="en-US" sz="1200" dirty="0" smtClean="0">
                <a:latin typeface="Abadi MT Condensed Light"/>
                <a:cs typeface="Abadi MT Condensed Light"/>
              </a:rPr>
              <a:t>The activity can easily be cut short by asking students to get the last stamp at the station they are at, then return to their seats. </a:t>
            </a:r>
          </a:p>
          <a:p>
            <a:pPr marL="171450" indent="-171450">
              <a:buFont typeface="Wingdings" charset="2"/>
              <a:buChar char="§"/>
            </a:pPr>
            <a:r>
              <a:rPr lang="en-US" sz="1200" dirty="0" smtClean="0">
                <a:latin typeface="Abadi MT Condensed Light"/>
                <a:cs typeface="Abadi MT Condensed Light"/>
              </a:rPr>
              <a:t>For further assessment, have students create their own game based on the phosphorus, carbon, or water cycle. </a:t>
            </a:r>
            <a:endParaRPr lang="en-US" sz="1200" dirty="0">
              <a:latin typeface="Abadi MT Condensed Light"/>
              <a:cs typeface="Abadi MT Condensed Light"/>
            </a:endParaRPr>
          </a:p>
          <a:p>
            <a:r>
              <a:rPr lang="en-US" sz="1200" i="1" dirty="0">
                <a:latin typeface="Abadi MT Condensed Extra Bold"/>
                <a:cs typeface="Abadi MT Condensed Extra Bold"/>
              </a:rPr>
              <a:t> </a:t>
            </a:r>
            <a:endParaRPr lang="en-US" sz="1200" dirty="0">
              <a:latin typeface="Abadi MT Condensed Extra Bold"/>
              <a:cs typeface="Abadi MT Condensed Extra Bold"/>
            </a:endParaRPr>
          </a:p>
          <a:p>
            <a:r>
              <a:rPr lang="en-US" sz="1200" b="1" dirty="0">
                <a:latin typeface="Abadi MT Condensed Extra Bold"/>
                <a:cs typeface="Abadi MT Condensed Extra Bold"/>
              </a:rPr>
              <a:t>Sources</a:t>
            </a:r>
            <a:endParaRPr lang="en-US" sz="1200" dirty="0">
              <a:latin typeface="Abadi MT Condensed Extra Bold"/>
              <a:cs typeface="Abadi MT Condensed Extra Bold"/>
            </a:endParaRPr>
          </a:p>
          <a:p>
            <a:r>
              <a:rPr lang="en-US" sz="1200" u="sng" dirty="0">
                <a:latin typeface="Futura Condensed"/>
                <a:cs typeface="Futura Condensed"/>
                <a:hlinkClick r:id="rId2"/>
              </a:rPr>
              <a:t>http://www.windows2universe.org/teacher_resources/teach_nitrogen.html</a:t>
            </a:r>
            <a:endParaRPr lang="en-US" sz="1200" u="sng" dirty="0">
              <a:latin typeface="Futura Condensed"/>
              <a:cs typeface="Futura Condensed"/>
            </a:endParaRPr>
          </a:p>
          <a:p>
            <a:r>
              <a:rPr lang="en-US" sz="1200" u="sng" dirty="0" smtClean="0">
                <a:latin typeface="Futura Condensed"/>
                <a:cs typeface="Futura Condensed"/>
                <a:hlinkClick r:id="rId3"/>
              </a:rPr>
              <a:t>http</a:t>
            </a:r>
            <a:r>
              <a:rPr lang="en-US" sz="1200" u="sng" dirty="0">
                <a:latin typeface="Futura Condensed"/>
                <a:cs typeface="Futura Condensed"/>
                <a:hlinkClick r:id="rId3"/>
              </a:rPr>
              <a:t>://nitrogenfree.com/problem/nitrogen_cycle.php.html</a:t>
            </a:r>
            <a:endParaRPr lang="en-US" sz="1200" u="sng" dirty="0">
              <a:latin typeface="Futura Condensed"/>
              <a:cs typeface="Futura Condensed"/>
            </a:endParaRPr>
          </a:p>
          <a:p>
            <a:r>
              <a:rPr lang="en-US" dirty="0"/>
              <a:t> </a:t>
            </a:r>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pPr algn="ctr"/>
            <a:r>
              <a:rPr lang="en-US" sz="1200" dirty="0">
                <a:solidFill>
                  <a:srgbClr val="595959"/>
                </a:solidFill>
                <a:latin typeface="Abadi MT Condensed Light"/>
                <a:cs typeface="Abadi MT Condensed Light"/>
              </a:rPr>
              <a:t>2</a:t>
            </a:r>
          </a:p>
        </p:txBody>
      </p:sp>
      <p:grpSp>
        <p:nvGrpSpPr>
          <p:cNvPr id="6" name="Group 5"/>
          <p:cNvGrpSpPr/>
          <p:nvPr/>
        </p:nvGrpSpPr>
        <p:grpSpPr>
          <a:xfrm>
            <a:off x="0" y="-99406"/>
            <a:ext cx="6858000" cy="667534"/>
            <a:chOff x="0" y="-83539"/>
            <a:chExt cx="6858000" cy="667534"/>
          </a:xfrm>
        </p:grpSpPr>
        <p:grpSp>
          <p:nvGrpSpPr>
            <p:cNvPr id="7" name="Group 6"/>
            <p:cNvGrpSpPr/>
            <p:nvPr/>
          </p:nvGrpSpPr>
          <p:grpSpPr>
            <a:xfrm>
              <a:off x="0" y="-83539"/>
              <a:ext cx="6858000" cy="667534"/>
              <a:chOff x="0" y="-83539"/>
              <a:chExt cx="6858000" cy="667534"/>
            </a:xfrm>
          </p:grpSpPr>
          <p:sp>
            <p:nvSpPr>
              <p:cNvPr id="9" name="Rectangle 8"/>
              <p:cNvSpPr/>
              <p:nvPr/>
            </p:nvSpPr>
            <p:spPr>
              <a:xfrm>
                <a:off x="0" y="0"/>
                <a:ext cx="6858000" cy="475132"/>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itle 1"/>
              <p:cNvSpPr txBox="1">
                <a:spLocks/>
              </p:cNvSpPr>
              <p:nvPr/>
            </p:nvSpPr>
            <p:spPr>
              <a:xfrm>
                <a:off x="326931" y="-83539"/>
                <a:ext cx="1461179" cy="66753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600" dirty="0" err="1" smtClean="0">
                    <a:latin typeface="Futura Condensed"/>
                    <a:cs typeface="Futura Condensed"/>
                  </a:rPr>
                  <a:t>ScienceLIVE</a:t>
                </a:r>
                <a:endParaRPr lang="en-US" sz="1600" dirty="0">
                  <a:latin typeface="Futura Condensed"/>
                  <a:cs typeface="Futura Condensed"/>
                </a:endParaRPr>
              </a:p>
            </p:txBody>
          </p:sp>
          <p:pic>
            <p:nvPicPr>
              <p:cNvPr id="11" name="Picture 10" descr="BSI_Logo_extract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15165" y="71034"/>
                <a:ext cx="1064963" cy="384363"/>
              </a:xfrm>
              <a:prstGeom prst="rect">
                <a:avLst/>
              </a:prstGeom>
            </p:spPr>
          </p:pic>
        </p:grpSp>
        <p:pic>
          <p:nvPicPr>
            <p:cNvPr id="8" name="Picture 7" descr="logo8t.png"/>
            <p:cNvPicPr>
              <a:picLocks noChangeAspect="1"/>
            </p:cNvPicPr>
            <p:nvPr/>
          </p:nvPicPr>
          <p:blipFill>
            <a:blip r:embed="rId5">
              <a:duotone>
                <a:prstClr val="black"/>
                <a:schemeClr val="tx2">
                  <a:tint val="45000"/>
                  <a:satMod val="400000"/>
                </a:schemeClr>
              </a:duotone>
              <a:extLst>
                <a:ext uri="{BEBA8EAE-BF5A-486C-A8C5-ECC9F3942E4B}">
                  <a14:imgProps xmlns:a14="http://schemas.microsoft.com/office/drawing/2010/main">
                    <a14:imgLayer r:embed="rId6">
                      <a14:imgEffect>
                        <a14:artisticPencilGrayscale/>
                      </a14:imgEffect>
                      <a14:imgEffect>
                        <a14:saturation sat="0"/>
                      </a14:imgEffect>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85621" y="71034"/>
              <a:ext cx="546863" cy="330397"/>
            </a:xfrm>
            <a:prstGeom prst="rect">
              <a:avLst/>
            </a:prstGeom>
            <a:noFill/>
          </p:spPr>
        </p:pic>
      </p:grpSp>
    </p:spTree>
    <p:extLst>
      <p:ext uri="{BB962C8B-B14F-4D97-AF65-F5344CB8AC3E}">
        <p14:creationId xmlns:p14="http://schemas.microsoft.com/office/powerpoint/2010/main" val="1349120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161</TotalTime>
  <Words>384</Words>
  <Application>Microsoft Macintosh PowerPoint</Application>
  <PresentationFormat>On-screen Show (4:3)</PresentationFormat>
  <Paragraphs>71</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Name:________________</dc:title>
  <dc:creator>h h</dc:creator>
  <cp:lastModifiedBy>h h</cp:lastModifiedBy>
  <cp:revision>21</cp:revision>
  <dcterms:created xsi:type="dcterms:W3CDTF">2012-08-31T21:32:02Z</dcterms:created>
  <dcterms:modified xsi:type="dcterms:W3CDTF">2014-03-13T03:54:26Z</dcterms:modified>
</cp:coreProperties>
</file>