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24"/>
  </p:notesMasterIdLst>
  <p:sldIdLst>
    <p:sldId id="256" r:id="rId2"/>
    <p:sldId id="260" r:id="rId3"/>
    <p:sldId id="261" r:id="rId4"/>
    <p:sldId id="267" r:id="rId5"/>
    <p:sldId id="268" r:id="rId6"/>
    <p:sldId id="269" r:id="rId7"/>
    <p:sldId id="263" r:id="rId8"/>
    <p:sldId id="266" r:id="rId9"/>
    <p:sldId id="282" r:id="rId10"/>
    <p:sldId id="262" r:id="rId11"/>
    <p:sldId id="270" r:id="rId12"/>
    <p:sldId id="264" r:id="rId13"/>
    <p:sldId id="265" r:id="rId14"/>
    <p:sldId id="271" r:id="rId15"/>
    <p:sldId id="273" r:id="rId16"/>
    <p:sldId id="280" r:id="rId17"/>
    <p:sldId id="274" r:id="rId18"/>
    <p:sldId id="281" r:id="rId19"/>
    <p:sldId id="276" r:id="rId20"/>
    <p:sldId id="277" r:id="rId21"/>
    <p:sldId id="278"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040"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A43C7-F525-3D4D-BD6A-FAEC5E240D78}" type="datetimeFigureOut">
              <a:rPr lang="en-US" smtClean="0"/>
              <a:t>10/29/13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042D9-6864-D640-AD28-2F4C7E535B88}" type="slidenum">
              <a:rPr lang="en-US" smtClean="0"/>
              <a:t>‹#›</a:t>
            </a:fld>
            <a:endParaRPr lang="en-US"/>
          </a:p>
        </p:txBody>
      </p:sp>
    </p:spTree>
    <p:extLst>
      <p:ext uri="{BB962C8B-B14F-4D97-AF65-F5344CB8AC3E}">
        <p14:creationId xmlns:p14="http://schemas.microsoft.com/office/powerpoint/2010/main" val="37084248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glaciers might move 10 feet a year, large glaciers can move as much as half a mile or more</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3</a:t>
            </a:fld>
            <a:endParaRPr lang="en-US"/>
          </a:p>
        </p:txBody>
      </p:sp>
    </p:spTree>
    <p:extLst>
      <p:ext uri="{BB962C8B-B14F-4D97-AF65-F5344CB8AC3E}">
        <p14:creationId xmlns:p14="http://schemas.microsoft.com/office/powerpoint/2010/main" val="87533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Glacial </a:t>
            </a:r>
            <a:r>
              <a:rPr lang="en-US" dirty="0" err="1" smtClean="0"/>
              <a:t>erratics</a:t>
            </a:r>
            <a:r>
              <a:rPr lang="en-US" dirty="0" smtClean="0"/>
              <a:t> are huge boulders</a:t>
            </a:r>
            <a:r>
              <a:rPr lang="en-US" baseline="0" dirty="0" smtClean="0"/>
              <a:t> left behind by glaciers.</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12</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Moraines</a:t>
            </a:r>
            <a:r>
              <a:rPr lang="en-US" baseline="0" dirty="0" smtClean="0"/>
              <a:t> are large piles of rocks left by glaciers as they recede. This is a valley glacier on </a:t>
            </a:r>
            <a:r>
              <a:rPr lang="en-US" baseline="0" dirty="0" err="1" smtClean="0"/>
              <a:t>Bylot</a:t>
            </a:r>
            <a:r>
              <a:rPr lang="en-US" baseline="0" dirty="0" smtClean="0"/>
              <a:t> Island, Canada.</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13</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pair of outlet glaciers</a:t>
            </a:r>
            <a:r>
              <a:rPr lang="en-US" baseline="0" dirty="0" smtClean="0"/>
              <a:t> at the Royal Society Fjord on the Northeast Baffin Island in Canada. The originate at the same ice cap, but flow at different rates. The tidewater glacier on the left is flowing faster, causing heavy crevassing on its surface.</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14</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a</a:t>
            </a:r>
            <a:r>
              <a:rPr lang="en-US" baseline="0" dirty="0" smtClean="0"/>
              <a:t> glacier in Jasper National Park, Canada. </a:t>
            </a:r>
            <a:r>
              <a:rPr lang="en-US" dirty="0" smtClean="0"/>
              <a:t>On the right is the</a:t>
            </a:r>
            <a:r>
              <a:rPr lang="en-US" baseline="0" dirty="0" smtClean="0"/>
              <a:t> </a:t>
            </a:r>
            <a:r>
              <a:rPr lang="en-US" baseline="0" dirty="0" err="1" smtClean="0"/>
              <a:t>Kalstenius</a:t>
            </a:r>
            <a:r>
              <a:rPr lang="en-US" baseline="0" dirty="0" smtClean="0"/>
              <a:t> </a:t>
            </a:r>
            <a:r>
              <a:rPr lang="en-US" baseline="0" dirty="0" err="1" smtClean="0"/>
              <a:t>Icefield</a:t>
            </a:r>
            <a:r>
              <a:rPr lang="en-US" baseline="0" dirty="0" smtClean="0"/>
              <a:t> on Ellesmere Island, Canada. The glacier is 3 miles wide.</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15</a:t>
            </a:fld>
            <a:endParaRPr lang="en-US"/>
          </a:p>
        </p:txBody>
      </p:sp>
    </p:spTree>
    <p:extLst>
      <p:ext uri="{BB962C8B-B14F-4D97-AF65-F5344CB8AC3E}">
        <p14:creationId xmlns:p14="http://schemas.microsoft.com/office/powerpoint/2010/main" val="288339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is the</a:t>
            </a:r>
            <a:r>
              <a:rPr lang="en-US" baseline="0" dirty="0" smtClean="0"/>
              <a:t> </a:t>
            </a:r>
            <a:r>
              <a:rPr lang="en-US" baseline="0" dirty="0" err="1" smtClean="0"/>
              <a:t>Pitztaler</a:t>
            </a:r>
            <a:r>
              <a:rPr lang="en-US" baseline="0" dirty="0" smtClean="0"/>
              <a:t> Glacier, Swiss Germany?</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16</a:t>
            </a:fld>
            <a:endParaRPr lang="en-US"/>
          </a:p>
        </p:txBody>
      </p:sp>
    </p:spTree>
    <p:extLst>
      <p:ext uri="{BB962C8B-B14F-4D97-AF65-F5344CB8AC3E}">
        <p14:creationId xmlns:p14="http://schemas.microsoft.com/office/powerpoint/2010/main" val="288339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is the</a:t>
            </a:r>
            <a:r>
              <a:rPr lang="en-US" baseline="0" dirty="0" smtClean="0"/>
              <a:t> </a:t>
            </a:r>
            <a:r>
              <a:rPr lang="en-US" baseline="0" dirty="0" err="1" smtClean="0"/>
              <a:t>Pitztaler</a:t>
            </a:r>
            <a:r>
              <a:rPr lang="en-US" baseline="0" dirty="0" smtClean="0"/>
              <a:t> Glacier, Swiss Germany?</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17</a:t>
            </a:fld>
            <a:endParaRPr lang="en-US"/>
          </a:p>
        </p:txBody>
      </p:sp>
    </p:spTree>
    <p:extLst>
      <p:ext uri="{BB962C8B-B14F-4D97-AF65-F5344CB8AC3E}">
        <p14:creationId xmlns:p14="http://schemas.microsoft.com/office/powerpoint/2010/main" val="288339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Colorado has 14 named glaciers, all in the Front Range. Most glaciers and snowfields in Colorado occur in east</a:t>
            </a:r>
            <a:r>
              <a:rPr lang="en-US" baseline="0" dirty="0" smtClean="0"/>
              <a:t> to north-facing cirques at high elevations near the ridge crests. These locations favor snow </a:t>
            </a:r>
            <a:r>
              <a:rPr lang="en-US" baseline="0" dirty="0" err="1" smtClean="0"/>
              <a:t>accumuliation</a:t>
            </a:r>
            <a:r>
              <a:rPr lang="en-US" baseline="0" dirty="0" smtClean="0"/>
              <a:t> from avalanches and windblown snow in winter, well-shaded from sun</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19</a:t>
            </a:fld>
            <a:endParaRPr lang="en-US"/>
          </a:p>
        </p:txBody>
      </p:sp>
    </p:spTree>
    <p:extLst>
      <p:ext uri="{BB962C8B-B14F-4D97-AF65-F5344CB8AC3E}">
        <p14:creationId xmlns:p14="http://schemas.microsoft.com/office/powerpoint/2010/main" val="71908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Colorado has 14 named glaciers, all in the Front Range. Most glaciers and snowfields in Colorado occur in east</a:t>
            </a:r>
            <a:r>
              <a:rPr lang="en-US" baseline="0" dirty="0" smtClean="0"/>
              <a:t> to north-facing cirques at high elevations near the ridge crests. These locations favor snow </a:t>
            </a:r>
            <a:r>
              <a:rPr lang="en-US" baseline="0" dirty="0" err="1" smtClean="0"/>
              <a:t>accumuliation</a:t>
            </a:r>
            <a:r>
              <a:rPr lang="en-US" baseline="0" dirty="0" smtClean="0"/>
              <a:t> from avalanches and windblown snow in winter, well-shaded </a:t>
            </a:r>
            <a:r>
              <a:rPr lang="en-US" baseline="0" smtClean="0"/>
              <a:t>from sun</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20</a:t>
            </a:fld>
            <a:endParaRPr lang="en-US"/>
          </a:p>
        </p:txBody>
      </p:sp>
    </p:spTree>
    <p:extLst>
      <p:ext uri="{BB962C8B-B14F-4D97-AF65-F5344CB8AC3E}">
        <p14:creationId xmlns:p14="http://schemas.microsoft.com/office/powerpoint/2010/main" val="71908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21</a:t>
            </a:fld>
            <a:endParaRPr lang="en-US"/>
          </a:p>
        </p:txBody>
      </p:sp>
    </p:spTree>
    <p:extLst>
      <p:ext uri="{BB962C8B-B14F-4D97-AF65-F5344CB8AC3E}">
        <p14:creationId xmlns:p14="http://schemas.microsoft.com/office/powerpoint/2010/main" val="719084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22</a:t>
            </a:fld>
            <a:endParaRPr lang="en-US"/>
          </a:p>
        </p:txBody>
      </p:sp>
    </p:spTree>
    <p:extLst>
      <p:ext uri="{BB962C8B-B14F-4D97-AF65-F5344CB8AC3E}">
        <p14:creationId xmlns:p14="http://schemas.microsoft.com/office/powerpoint/2010/main" val="71908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Glacial erosion</a:t>
            </a:r>
            <a:r>
              <a:rPr lang="en-US" baseline="0" dirty="0" smtClean="0"/>
              <a:t> can also create spectacular peaks like the Matterhorn in Switzerland.</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4</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U-shaped</a:t>
            </a:r>
            <a:r>
              <a:rPr lang="en-US" baseline="0" dirty="0" smtClean="0"/>
              <a:t> valleys are formed by glacial movement.</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5</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striations</a:t>
            </a:r>
            <a:r>
              <a:rPr lang="en-US" baseline="0" dirty="0" smtClean="0"/>
              <a:t> are left from a glacier moving past a rock wall in Alaska-the Yale Glacier.</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6</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western Brook</a:t>
            </a:r>
            <a:r>
              <a:rPr lang="en-US" baseline="0" dirty="0" smtClean="0"/>
              <a:t> glacial trough in Newfoundland, Canada. Before a glacier formed in the area, this gorge was a normal river valley near sea level. As the plateau was altered during the Ice Age, powerful outlet glaciers deepened and </a:t>
            </a:r>
            <a:r>
              <a:rPr lang="en-US" baseline="0" dirty="0" err="1" smtClean="0"/>
              <a:t>widerned</a:t>
            </a:r>
            <a:r>
              <a:rPr lang="en-US" baseline="0" dirty="0" smtClean="0"/>
              <a:t> the valley.</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7</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Aretes</a:t>
            </a:r>
            <a:r>
              <a:rPr lang="en-US" baseline="0" dirty="0" smtClean="0"/>
              <a:t> are knife-edged ridges formed when two adjacent glaciers carve parallel U-shaped valleys until only a long, narrow crest remains in between. </a:t>
            </a:r>
            <a:r>
              <a:rPr lang="en-US" baseline="0" dirty="0" err="1" smtClean="0"/>
              <a:t>Arete</a:t>
            </a:r>
            <a:r>
              <a:rPr lang="en-US" baseline="0" dirty="0" smtClean="0"/>
              <a:t> is </a:t>
            </a:r>
            <a:r>
              <a:rPr lang="en-US" baseline="0" dirty="0" err="1" smtClean="0"/>
              <a:t>french</a:t>
            </a:r>
            <a:r>
              <a:rPr lang="en-US" baseline="0" dirty="0" smtClean="0"/>
              <a:t> for fish bone. This </a:t>
            </a:r>
            <a:r>
              <a:rPr lang="en-US" baseline="0" dirty="0" err="1" smtClean="0"/>
              <a:t>arete</a:t>
            </a:r>
            <a:r>
              <a:rPr lang="en-US" baseline="0" dirty="0" smtClean="0"/>
              <a:t> is in Glacier National Park.</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8</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Aretes</a:t>
            </a:r>
            <a:r>
              <a:rPr lang="en-US" baseline="0" dirty="0" smtClean="0"/>
              <a:t> are knife-edged ridges formed when two adjacent glaciers carve parallel U-shaped valleys until only a long, narrow crest remains in between. </a:t>
            </a:r>
            <a:r>
              <a:rPr lang="en-US" baseline="0" dirty="0" err="1" smtClean="0"/>
              <a:t>Arete</a:t>
            </a:r>
            <a:r>
              <a:rPr lang="en-US" baseline="0" dirty="0" smtClean="0"/>
              <a:t> is </a:t>
            </a:r>
            <a:r>
              <a:rPr lang="en-US" baseline="0" dirty="0" err="1" smtClean="0"/>
              <a:t>french</a:t>
            </a:r>
            <a:r>
              <a:rPr lang="en-US" baseline="0" dirty="0" smtClean="0"/>
              <a:t> for fish bone. This </a:t>
            </a:r>
            <a:r>
              <a:rPr lang="en-US" baseline="0" dirty="0" err="1" smtClean="0"/>
              <a:t>arete</a:t>
            </a:r>
            <a:r>
              <a:rPr lang="en-US" baseline="0" dirty="0" smtClean="0"/>
              <a:t> is in Glacier National Park.</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9</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striations</a:t>
            </a:r>
            <a:r>
              <a:rPr lang="en-US" baseline="0" dirty="0" smtClean="0"/>
              <a:t> are left from a glacier moving past a rock wall in Alaska-the Yale Glacier.</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10</a:t>
            </a:fld>
            <a:endParaRPr lang="en-US"/>
          </a:p>
        </p:txBody>
      </p:sp>
    </p:spTree>
    <p:extLst>
      <p:ext uri="{BB962C8B-B14F-4D97-AF65-F5344CB8AC3E}">
        <p14:creationId xmlns:p14="http://schemas.microsoft.com/office/powerpoint/2010/main" val="335123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striations</a:t>
            </a:r>
            <a:r>
              <a:rPr lang="en-US" baseline="0" dirty="0" smtClean="0"/>
              <a:t> are left from a glacier moving past a rock wall in Alaska-the Yale Glacier.</a:t>
            </a:r>
            <a:endParaRPr lang="en-US" dirty="0"/>
          </a:p>
        </p:txBody>
      </p:sp>
      <p:sp>
        <p:nvSpPr>
          <p:cNvPr id="4" name="Slide Number Placeholder 3"/>
          <p:cNvSpPr>
            <a:spLocks noGrp="1"/>
          </p:cNvSpPr>
          <p:nvPr>
            <p:ph type="sldNum" sz="quarter" idx="10"/>
          </p:nvPr>
        </p:nvSpPr>
        <p:spPr/>
        <p:txBody>
          <a:bodyPr/>
          <a:lstStyle/>
          <a:p>
            <a:fld id="{1C6042D9-6864-D640-AD28-2F4C7E535B88}" type="slidenum">
              <a:rPr lang="en-US" smtClean="0"/>
              <a:t>11</a:t>
            </a:fld>
            <a:endParaRPr lang="en-US"/>
          </a:p>
        </p:txBody>
      </p:sp>
    </p:spTree>
    <p:extLst>
      <p:ext uri="{BB962C8B-B14F-4D97-AF65-F5344CB8AC3E}">
        <p14:creationId xmlns:p14="http://schemas.microsoft.com/office/powerpoint/2010/main" val="335123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ACDB3CC-F982-40F9-8DD6-BCC9AFBF44BD}" type="datetime1">
              <a:rPr lang="en-US" smtClean="0"/>
              <a:pPr/>
              <a:t>10/29/13</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AC5B1FEA-406A-7749-A5C3-DDCB5F67A4C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A48A-41EC-5A46-A3DF-FE921289FD7C}"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A59B8-5EB5-C549-8E86-2036A8F927C5}"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DDA48A-41EC-5A46-A3DF-FE921289FD7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A59B8-5EB5-C549-8E86-2036A8F927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DDA48A-41EC-5A46-A3DF-FE921289FD7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A59B8-5EB5-C549-8E86-2036A8F927C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43DDA48A-41EC-5A46-A3DF-FE921289FD7C}" type="datetimeFigureOut">
              <a:rPr lang="en-US" smtClean="0"/>
              <a:t>10/29/13</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BCA59B8-5EB5-C549-8E86-2036A8F927C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DDA48A-41EC-5A46-A3DF-FE921289FD7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A59B8-5EB5-C549-8E86-2036A8F927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43DDA48A-41EC-5A46-A3DF-FE921289FD7C}" type="datetimeFigureOut">
              <a:rPr lang="en-US" smtClean="0"/>
              <a:t>10/29/13</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1BCA59B8-5EB5-C549-8E86-2036A8F927C5}"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3DDA48A-41EC-5A46-A3DF-FE921289FD7C}"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A59B8-5EB5-C549-8E86-2036A8F927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3DDA48A-41EC-5A46-A3DF-FE921289FD7C}" type="datetimeFigureOut">
              <a:rPr lang="en-US" smtClean="0"/>
              <a:t>10/29/13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A59B8-5EB5-C549-8E86-2036A8F927C5}"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3DDA48A-41EC-5A46-A3DF-FE921289FD7C}" type="datetimeFigureOut">
              <a:rPr lang="en-US" smtClean="0"/>
              <a:t>10/29/13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A59B8-5EB5-C549-8E86-2036A8F927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DA48A-41EC-5A46-A3DF-FE921289FD7C}" type="datetimeFigureOut">
              <a:rPr lang="en-US" smtClean="0"/>
              <a:t>10/29/13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A59B8-5EB5-C549-8E86-2036A8F927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A48A-41EC-5A46-A3DF-FE921289FD7C}"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A59B8-5EB5-C549-8E86-2036A8F927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43DDA48A-41EC-5A46-A3DF-FE921289FD7C}" type="datetimeFigureOut">
              <a:rPr lang="en-US" smtClean="0"/>
              <a:t>10/29/13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1BCA59B8-5EB5-C549-8E86-2036A8F927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gif"/><Relationship Id="rId5" Type="http://schemas.openxmlformats.org/officeDocument/2006/relationships/image" Target="../media/image16.gif"/><Relationship Id="rId6" Type="http://schemas.openxmlformats.org/officeDocument/2006/relationships/image" Target="../media/image17.gif"/><Relationship Id="rId7"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www.cygnusx1.ca/uploaded_images/milford-sound-702224.jpg" TargetMode="External"/><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123" y="727983"/>
            <a:ext cx="8147304" cy="1344168"/>
          </a:xfrm>
        </p:spPr>
        <p:txBody>
          <a:bodyPr/>
          <a:lstStyle/>
          <a:p>
            <a:r>
              <a:rPr lang="en-US" dirty="0" smtClean="0"/>
              <a:t>Glaciers on the Move	</a:t>
            </a:r>
            <a:endParaRPr lang="en-US" dirty="0"/>
          </a:p>
        </p:txBody>
      </p:sp>
      <p:sp>
        <p:nvSpPr>
          <p:cNvPr id="3" name="Subtitle 2"/>
          <p:cNvSpPr>
            <a:spLocks noGrp="1"/>
          </p:cNvSpPr>
          <p:nvPr>
            <p:ph type="subTitle" idx="1"/>
          </p:nvPr>
        </p:nvSpPr>
        <p:spPr>
          <a:xfrm>
            <a:off x="498348" y="2072151"/>
            <a:ext cx="8147304" cy="1311128"/>
          </a:xfrm>
        </p:spPr>
        <p:txBody>
          <a:bodyPr>
            <a:normAutofit/>
          </a:bodyPr>
          <a:lstStyle/>
          <a:p>
            <a:r>
              <a:rPr lang="en-US" dirty="0" smtClean="0"/>
              <a:t>Katya </a:t>
            </a:r>
            <a:r>
              <a:rPr lang="en-US" dirty="0" err="1" smtClean="0"/>
              <a:t>Hafich</a:t>
            </a:r>
            <a:endParaRPr lang="en-US" dirty="0"/>
          </a:p>
          <a:p>
            <a:r>
              <a:rPr lang="en-US" dirty="0" smtClean="0"/>
              <a:t>Biological Science Initiative Science Squad 2012</a:t>
            </a:r>
          </a:p>
          <a:p>
            <a:r>
              <a:rPr lang="en-US" dirty="0" smtClean="0"/>
              <a:t>University of Colorado at Boulder</a:t>
            </a:r>
            <a:endParaRPr lang="en-US" dirty="0"/>
          </a:p>
        </p:txBody>
      </p:sp>
    </p:spTree>
    <p:extLst>
      <p:ext uri="{BB962C8B-B14F-4D97-AF65-F5344CB8AC3E}">
        <p14:creationId xmlns:p14="http://schemas.microsoft.com/office/powerpoint/2010/main" val="24769572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 as they move…</a:t>
            </a:r>
            <a:endParaRPr lang="en-US" sz="3200" dirty="0"/>
          </a:p>
        </p:txBody>
      </p:sp>
      <p:pic>
        <p:nvPicPr>
          <p:cNvPr id="4" name="Content Placeholder 3" descr="striations.jpg"/>
          <p:cNvPicPr>
            <a:picLocks noGrp="1" noChangeAspect="1"/>
          </p:cNvPicPr>
          <p:nvPr>
            <p:ph idx="1"/>
          </p:nvPr>
        </p:nvPicPr>
        <p:blipFill>
          <a:blip r:embed="rId3">
            <a:extLst>
              <a:ext uri="{28A0092B-C50C-407E-A947-70E740481C1C}">
                <a14:useLocalDpi xmlns:a14="http://schemas.microsoft.com/office/drawing/2010/main" val="0"/>
              </a:ext>
            </a:extLst>
          </a:blip>
          <a:srcRect t="9690" b="9690"/>
          <a:stretch>
            <a:fillRect/>
          </a:stretch>
        </p:blipFill>
        <p:spPr>
          <a:xfrm>
            <a:off x="498475" y="1378894"/>
            <a:ext cx="8147050" cy="436403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608129" y="5793984"/>
            <a:ext cx="5907218" cy="307777"/>
          </a:xfrm>
          <a:prstGeom prst="rect">
            <a:avLst/>
          </a:prstGeom>
        </p:spPr>
        <p:txBody>
          <a:bodyPr wrap="square">
            <a:spAutoFit/>
          </a:bodyPr>
          <a:lstStyle/>
          <a:p>
            <a:r>
              <a:rPr lang="en-US" sz="1400" dirty="0"/>
              <a:t>http://</a:t>
            </a:r>
            <a:r>
              <a:rPr lang="en-US" sz="1400" dirty="0" err="1"/>
              <a:t>nsidc.org</a:t>
            </a:r>
            <a:r>
              <a:rPr lang="en-US" sz="1400" dirty="0"/>
              <a:t>/</a:t>
            </a:r>
            <a:r>
              <a:rPr lang="en-US" sz="1400" dirty="0" err="1"/>
              <a:t>cryosphere</a:t>
            </a:r>
            <a:r>
              <a:rPr lang="en-US" sz="1400" dirty="0"/>
              <a:t>/glaciers/gallery/</a:t>
            </a:r>
            <a:r>
              <a:rPr lang="en-US" sz="1400" dirty="0" err="1"/>
              <a:t>grooves.html</a:t>
            </a:r>
            <a:endParaRPr lang="en-US" sz="1400" dirty="0"/>
          </a:p>
        </p:txBody>
      </p:sp>
      <p:sp>
        <p:nvSpPr>
          <p:cNvPr id="3" name="Rectangle 2"/>
          <p:cNvSpPr/>
          <p:nvPr/>
        </p:nvSpPr>
        <p:spPr>
          <a:xfrm>
            <a:off x="4809023" y="4396269"/>
            <a:ext cx="371097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Striations</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41845733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 as they move…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036" y="1378894"/>
            <a:ext cx="6447927" cy="436403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001198" y="5742932"/>
            <a:ext cx="5907218" cy="307777"/>
          </a:xfrm>
          <a:prstGeom prst="rect">
            <a:avLst/>
          </a:prstGeom>
        </p:spPr>
        <p:txBody>
          <a:bodyPr wrap="square">
            <a:spAutoFit/>
          </a:bodyPr>
          <a:lstStyle/>
          <a:p>
            <a:r>
              <a:rPr lang="en-US" sz="1400" dirty="0"/>
              <a:t>http://</a:t>
            </a:r>
            <a:r>
              <a:rPr lang="en-US" sz="1400" dirty="0" err="1"/>
              <a:t>faculty.gg.uwyo.edu</a:t>
            </a:r>
            <a:r>
              <a:rPr lang="en-US" sz="1400" dirty="0"/>
              <a:t>/</a:t>
            </a:r>
            <a:r>
              <a:rPr lang="en-US" sz="1400" dirty="0" err="1"/>
              <a:t>neil</a:t>
            </a:r>
            <a:r>
              <a:rPr lang="en-US" sz="1400" dirty="0"/>
              <a:t>/glaciology/photos/</a:t>
            </a:r>
            <a:r>
              <a:rPr lang="en-US" sz="1400" dirty="0" err="1"/>
              <a:t>glacial_polish.JPG</a:t>
            </a:r>
            <a:endParaRPr lang="en-US" sz="1400" dirty="0"/>
          </a:p>
        </p:txBody>
      </p:sp>
      <p:sp>
        <p:nvSpPr>
          <p:cNvPr id="6" name="Rectangle 5"/>
          <p:cNvSpPr/>
          <p:nvPr/>
        </p:nvSpPr>
        <p:spPr>
          <a:xfrm>
            <a:off x="4197442" y="4399890"/>
            <a:ext cx="371097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Polish</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6476166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 as they move…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845" y="1420244"/>
            <a:ext cx="5472309" cy="428133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835845" y="5812869"/>
            <a:ext cx="8334047" cy="246221"/>
          </a:xfrm>
          <a:prstGeom prst="rect">
            <a:avLst/>
          </a:prstGeom>
        </p:spPr>
        <p:txBody>
          <a:bodyPr wrap="square">
            <a:spAutoFit/>
          </a:bodyPr>
          <a:lstStyle/>
          <a:p>
            <a:r>
              <a:rPr lang="en-US" sz="1000" dirty="0"/>
              <a:t>http://</a:t>
            </a:r>
            <a:r>
              <a:rPr lang="en-US" sz="1000" dirty="0" err="1"/>
              <a:t>travellogs.us</a:t>
            </a:r>
            <a:r>
              <a:rPr lang="en-US" sz="1000" dirty="0"/>
              <a:t>/2007Logs/Alberta%202007/119-Buffalo%20Jump/119-Buffalo%20Jump.htm</a:t>
            </a:r>
          </a:p>
        </p:txBody>
      </p:sp>
      <p:sp>
        <p:nvSpPr>
          <p:cNvPr id="6" name="Rectangle 5"/>
          <p:cNvSpPr/>
          <p:nvPr/>
        </p:nvSpPr>
        <p:spPr>
          <a:xfrm>
            <a:off x="4021045" y="4399890"/>
            <a:ext cx="371097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Erratic</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40717013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 as they move…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3023" y="1420244"/>
            <a:ext cx="6597952" cy="428133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560632" y="5811380"/>
            <a:ext cx="8334047" cy="307777"/>
          </a:xfrm>
          <a:prstGeom prst="rect">
            <a:avLst/>
          </a:prstGeom>
        </p:spPr>
        <p:txBody>
          <a:bodyPr wrap="square">
            <a:spAutoFit/>
          </a:bodyPr>
          <a:lstStyle/>
          <a:p>
            <a:r>
              <a:rPr lang="en-US" sz="1400" dirty="0"/>
              <a:t>http://</a:t>
            </a:r>
            <a:r>
              <a:rPr lang="en-US" sz="1400" dirty="0" err="1"/>
              <a:t>nsidc.org</a:t>
            </a:r>
            <a:r>
              <a:rPr lang="en-US" sz="1400" dirty="0"/>
              <a:t>/</a:t>
            </a:r>
            <a:r>
              <a:rPr lang="en-US" sz="1400" dirty="0" err="1"/>
              <a:t>cryosphere</a:t>
            </a:r>
            <a:r>
              <a:rPr lang="en-US" sz="1400" dirty="0"/>
              <a:t>/glaciers/gallery/</a:t>
            </a:r>
            <a:r>
              <a:rPr lang="en-US" sz="1400" dirty="0" err="1"/>
              <a:t>moraines.html</a:t>
            </a:r>
            <a:endParaRPr lang="en-US" sz="1400" dirty="0"/>
          </a:p>
        </p:txBody>
      </p:sp>
      <p:sp>
        <p:nvSpPr>
          <p:cNvPr id="6" name="Rectangle 5"/>
          <p:cNvSpPr/>
          <p:nvPr/>
        </p:nvSpPr>
        <p:spPr>
          <a:xfrm>
            <a:off x="1273023" y="4399890"/>
            <a:ext cx="371097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Moraine</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11391603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51873"/>
            <a:ext cx="8773308" cy="1165469"/>
          </a:xfrm>
        </p:spPr>
        <p:txBody>
          <a:bodyPr/>
          <a:lstStyle/>
          <a:p>
            <a:r>
              <a:rPr lang="en-US" sz="2800" dirty="0" smtClean="0"/>
              <a:t>Glacier movement changes the landscape, but the landscape can affect the movement of the glacier.</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0164" y="1141158"/>
            <a:ext cx="6832264" cy="4180077"/>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658679" y="5109433"/>
            <a:ext cx="9621656" cy="276999"/>
          </a:xfrm>
          <a:prstGeom prst="rect">
            <a:avLst/>
          </a:prstGeom>
        </p:spPr>
        <p:txBody>
          <a:bodyPr wrap="square">
            <a:spAutoFit/>
          </a:bodyPr>
          <a:lstStyle/>
          <a:p>
            <a:r>
              <a:rPr lang="en-US" sz="1200" dirty="0">
                <a:solidFill>
                  <a:schemeClr val="accent3">
                    <a:lumMod val="60000"/>
                    <a:lumOff val="40000"/>
                  </a:schemeClr>
                </a:solidFill>
              </a:rPr>
              <a:t>http://</a:t>
            </a:r>
            <a:r>
              <a:rPr lang="en-US" sz="1200" dirty="0" err="1">
                <a:solidFill>
                  <a:schemeClr val="accent3">
                    <a:lumMod val="60000"/>
                    <a:lumOff val="40000"/>
                  </a:schemeClr>
                </a:solidFill>
              </a:rPr>
              <a:t>nsidc.org</a:t>
            </a:r>
            <a:r>
              <a:rPr lang="en-US" sz="1200" dirty="0">
                <a:solidFill>
                  <a:schemeClr val="accent3">
                    <a:lumMod val="60000"/>
                    <a:lumOff val="40000"/>
                  </a:schemeClr>
                </a:solidFill>
              </a:rPr>
              <a:t>/</a:t>
            </a:r>
            <a:r>
              <a:rPr lang="en-US" sz="1200" dirty="0" err="1">
                <a:solidFill>
                  <a:schemeClr val="accent3">
                    <a:lumMod val="60000"/>
                    <a:lumOff val="40000"/>
                  </a:schemeClr>
                </a:solidFill>
              </a:rPr>
              <a:t>cryosphere</a:t>
            </a:r>
            <a:r>
              <a:rPr lang="en-US" sz="1200" dirty="0">
                <a:solidFill>
                  <a:schemeClr val="accent3">
                    <a:lumMod val="60000"/>
                    <a:lumOff val="40000"/>
                  </a:schemeClr>
                </a:solidFill>
              </a:rPr>
              <a:t>/glaciers/gallery/</a:t>
            </a:r>
            <a:r>
              <a:rPr lang="en-US" sz="1200" dirty="0" err="1">
                <a:solidFill>
                  <a:schemeClr val="accent3">
                    <a:lumMod val="60000"/>
                    <a:lumOff val="40000"/>
                  </a:schemeClr>
                </a:solidFill>
              </a:rPr>
              <a:t>terminus.html</a:t>
            </a:r>
            <a:endParaRPr lang="en-US" sz="1200" dirty="0">
              <a:solidFill>
                <a:schemeClr val="accent3">
                  <a:lumMod val="60000"/>
                  <a:lumOff val="40000"/>
                </a:schemeClr>
              </a:solidFill>
            </a:endParaRPr>
          </a:p>
        </p:txBody>
      </p:sp>
      <p:sp>
        <p:nvSpPr>
          <p:cNvPr id="6" name="Title 1"/>
          <p:cNvSpPr txBox="1">
            <a:spLocks/>
          </p:cNvSpPr>
          <p:nvPr/>
        </p:nvSpPr>
        <p:spPr>
          <a:xfrm>
            <a:off x="152400" y="-165140"/>
            <a:ext cx="9144000" cy="11654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r>
              <a:rPr lang="en-US" sz="2800" dirty="0" smtClean="0"/>
              <a:t>Different glaciers have different velocities</a:t>
            </a:r>
            <a:r>
              <a:rPr lang="en-US" sz="3200" dirty="0" smtClean="0"/>
              <a:t>.</a:t>
            </a:r>
            <a:endParaRPr lang="en-US" sz="3200" dirty="0"/>
          </a:p>
        </p:txBody>
      </p:sp>
    </p:spTree>
    <p:extLst>
      <p:ext uri="{BB962C8B-B14F-4D97-AF65-F5344CB8AC3E}">
        <p14:creationId xmlns:p14="http://schemas.microsoft.com/office/powerpoint/2010/main" val="2745448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354185" y="5593124"/>
            <a:ext cx="2240248" cy="1075233"/>
          </a:xfrm>
          <a:prstGeom prst="roundRect">
            <a:avLst/>
          </a:prstGeom>
          <a:ln/>
          <a:effectLst>
            <a:softEdge rad="20320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98475" y="-135206"/>
            <a:ext cx="8147051" cy="1452283"/>
          </a:xfrm>
        </p:spPr>
        <p:txBody>
          <a:bodyPr/>
          <a:lstStyle/>
          <a:p>
            <a:r>
              <a:rPr lang="en-US" dirty="0" smtClean="0"/>
              <a:t>What affects glacier speed?</a:t>
            </a:r>
            <a:endParaRPr lang="en-US" dirty="0"/>
          </a:p>
        </p:txBody>
      </p:sp>
      <p:sp>
        <p:nvSpPr>
          <p:cNvPr id="3" name="Content Placeholder 2"/>
          <p:cNvSpPr>
            <a:spLocks noGrp="1"/>
          </p:cNvSpPr>
          <p:nvPr>
            <p:ph sz="half" idx="1"/>
          </p:nvPr>
        </p:nvSpPr>
        <p:spPr>
          <a:xfrm>
            <a:off x="3315674" y="5768904"/>
            <a:ext cx="2278759" cy="672355"/>
          </a:xfrm>
          <a:noFill/>
          <a:effectLst>
            <a:softEdge rad="152400"/>
          </a:effectLst>
        </p:spPr>
        <p:txBody>
          <a:bodyPr>
            <a:noAutofit/>
          </a:bodyPr>
          <a:lstStyle/>
          <a:p>
            <a:pPr marL="0" indent="0" algn="ctr">
              <a:buNone/>
            </a:pPr>
            <a:r>
              <a:rPr lang="en-US" sz="3600" dirty="0" smtClean="0"/>
              <a:t>Slope</a:t>
            </a:r>
          </a:p>
        </p:txBody>
      </p:sp>
      <p:pic>
        <p:nvPicPr>
          <p:cNvPr id="5" name="Content Placeholder 4" descr="jasper.jpg"/>
          <p:cNvPicPr>
            <a:picLocks noGrp="1" noChangeAspect="1"/>
          </p:cNvPicPr>
          <p:nvPr>
            <p:ph sz="half" idx="2"/>
          </p:nvPr>
        </p:nvPicPr>
        <p:blipFill>
          <a:blip r:embed="rId3">
            <a:extLst>
              <a:ext uri="{28A0092B-C50C-407E-A947-70E740481C1C}">
                <a14:useLocalDpi xmlns:a14="http://schemas.microsoft.com/office/drawing/2010/main" val="0"/>
              </a:ext>
            </a:extLst>
          </a:blip>
          <a:srcRect t="12119" b="12119"/>
          <a:stretch>
            <a:fillRect/>
          </a:stretch>
        </p:blipFill>
        <p:spPr>
          <a:xfrm>
            <a:off x="987403" y="1709201"/>
            <a:ext cx="3034457" cy="3448133"/>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962" y="1709200"/>
            <a:ext cx="3600139" cy="3448133"/>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5277590" y="5346904"/>
            <a:ext cx="4572000" cy="246221"/>
          </a:xfrm>
          <a:prstGeom prst="rect">
            <a:avLst/>
          </a:prstGeom>
        </p:spPr>
        <p:txBody>
          <a:bodyPr>
            <a:spAutoFit/>
          </a:bodyPr>
          <a:lstStyle/>
          <a:p>
            <a:r>
              <a:rPr lang="en-US" sz="1000" dirty="0"/>
              <a:t>http://</a:t>
            </a:r>
            <a:r>
              <a:rPr lang="en-US" sz="1000" dirty="0" err="1"/>
              <a:t>nsidc.org</a:t>
            </a:r>
            <a:r>
              <a:rPr lang="en-US" sz="1000" dirty="0"/>
              <a:t>/</a:t>
            </a:r>
            <a:r>
              <a:rPr lang="en-US" sz="1000" dirty="0" err="1"/>
              <a:t>cryosphere</a:t>
            </a:r>
            <a:r>
              <a:rPr lang="en-US" sz="1000" dirty="0"/>
              <a:t>/glaciers/gallery</a:t>
            </a:r>
            <a:r>
              <a:rPr lang="en-US" sz="1000" dirty="0" smtClean="0"/>
              <a:t>/</a:t>
            </a:r>
            <a:endParaRPr lang="en-US" sz="1000" dirty="0"/>
          </a:p>
        </p:txBody>
      </p:sp>
    </p:spTree>
    <p:extLst>
      <p:ext uri="{BB962C8B-B14F-4D97-AF65-F5344CB8AC3E}">
        <p14:creationId xmlns:p14="http://schemas.microsoft.com/office/powerpoint/2010/main" val="1878429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95904" y="1481425"/>
            <a:ext cx="2518375" cy="1544806"/>
          </a:xfrm>
          <a:prstGeom prst="roundRect">
            <a:avLst/>
          </a:prstGeom>
          <a:ln/>
          <a:effectLst>
            <a:softEdge rad="20320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18168" y="-170489"/>
            <a:ext cx="8147051" cy="1452283"/>
          </a:xfrm>
        </p:spPr>
        <p:txBody>
          <a:bodyPr/>
          <a:lstStyle/>
          <a:p>
            <a:r>
              <a:rPr lang="en-US" dirty="0" smtClean="0"/>
              <a:t>What affects glacier speed?</a:t>
            </a:r>
            <a:endParaRPr lang="en-US" dirty="0"/>
          </a:p>
        </p:txBody>
      </p:sp>
      <p:sp>
        <p:nvSpPr>
          <p:cNvPr id="3" name="Content Placeholder 2"/>
          <p:cNvSpPr>
            <a:spLocks noGrp="1"/>
          </p:cNvSpPr>
          <p:nvPr>
            <p:ph sz="half" idx="1"/>
          </p:nvPr>
        </p:nvSpPr>
        <p:spPr>
          <a:xfrm>
            <a:off x="5351455" y="1660798"/>
            <a:ext cx="3013888" cy="1241945"/>
          </a:xfrm>
          <a:noFill/>
          <a:effectLst>
            <a:softEdge rad="152400"/>
          </a:effectLst>
        </p:spPr>
        <p:txBody>
          <a:bodyPr>
            <a:noAutofit/>
          </a:bodyPr>
          <a:lstStyle/>
          <a:p>
            <a:pPr marL="0" indent="0" algn="ctr">
              <a:buNone/>
            </a:pPr>
            <a:r>
              <a:rPr lang="en-US" sz="3600" dirty="0" smtClean="0"/>
              <a:t>Ground Surface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912" y="1660798"/>
            <a:ext cx="4173967" cy="2780905"/>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651" y="3436043"/>
            <a:ext cx="4079692" cy="27231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0866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072832" y="5047201"/>
            <a:ext cx="3592387" cy="1382174"/>
          </a:xfrm>
          <a:prstGeom prst="roundRect">
            <a:avLst/>
          </a:prstGeom>
          <a:ln/>
          <a:effectLst>
            <a:softEdge rad="20320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18168" y="-170489"/>
            <a:ext cx="8147051" cy="1452283"/>
          </a:xfrm>
        </p:spPr>
        <p:txBody>
          <a:bodyPr/>
          <a:lstStyle/>
          <a:p>
            <a:r>
              <a:rPr lang="en-US" dirty="0" smtClean="0"/>
              <a:t>What affects glacier speed?</a:t>
            </a:r>
            <a:endParaRPr lang="en-US" dirty="0"/>
          </a:p>
        </p:txBody>
      </p:sp>
      <p:sp>
        <p:nvSpPr>
          <p:cNvPr id="3" name="Content Placeholder 2"/>
          <p:cNvSpPr>
            <a:spLocks noGrp="1"/>
          </p:cNvSpPr>
          <p:nvPr>
            <p:ph sz="half" idx="1"/>
          </p:nvPr>
        </p:nvSpPr>
        <p:spPr>
          <a:xfrm>
            <a:off x="5351455" y="5383274"/>
            <a:ext cx="3013888" cy="941290"/>
          </a:xfrm>
          <a:noFill/>
          <a:effectLst>
            <a:softEdge rad="152400"/>
          </a:effectLst>
        </p:spPr>
        <p:txBody>
          <a:bodyPr>
            <a:noAutofit/>
          </a:bodyPr>
          <a:lstStyle/>
          <a:p>
            <a:pPr marL="0" indent="0" algn="ctr">
              <a:buNone/>
            </a:pPr>
            <a:r>
              <a:rPr lang="en-US" sz="3600" dirty="0" smtClean="0"/>
              <a:t>Temperature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7233" y="1606379"/>
            <a:ext cx="4173967" cy="2817428"/>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01" y="3015093"/>
            <a:ext cx="4084792" cy="2723195"/>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518168" y="5872285"/>
            <a:ext cx="4554664" cy="400110"/>
          </a:xfrm>
          <a:prstGeom prst="rect">
            <a:avLst/>
          </a:prstGeom>
        </p:spPr>
        <p:txBody>
          <a:bodyPr wrap="square">
            <a:spAutoFit/>
          </a:bodyPr>
          <a:lstStyle/>
          <a:p>
            <a:r>
              <a:rPr lang="en-US" sz="1000" dirty="0"/>
              <a:t>http://</a:t>
            </a:r>
            <a:r>
              <a:rPr lang="en-US" sz="1000" dirty="0" err="1"/>
              <a:t>fineartamerica.com</a:t>
            </a:r>
            <a:r>
              <a:rPr lang="en-US" sz="1000" dirty="0"/>
              <a:t>/featured/triumvirate-glacier-in-winter-light-</a:t>
            </a:r>
            <a:r>
              <a:rPr lang="en-US" sz="1000" dirty="0" err="1"/>
              <a:t>tim</a:t>
            </a:r>
            <a:r>
              <a:rPr lang="en-US" sz="1000" dirty="0"/>
              <a:t>-</a:t>
            </a:r>
            <a:r>
              <a:rPr lang="en-US" sz="1000" dirty="0" err="1"/>
              <a:t>grams.html</a:t>
            </a:r>
            <a:r>
              <a:rPr lang="en-US" sz="1000" dirty="0"/>
              <a:t>/</a:t>
            </a:r>
          </a:p>
        </p:txBody>
      </p:sp>
      <p:sp>
        <p:nvSpPr>
          <p:cNvPr id="8" name="Rectangle 7"/>
          <p:cNvSpPr/>
          <p:nvPr/>
        </p:nvSpPr>
        <p:spPr>
          <a:xfrm>
            <a:off x="4893879" y="4638871"/>
            <a:ext cx="3797322" cy="400110"/>
          </a:xfrm>
          <a:prstGeom prst="rect">
            <a:avLst/>
          </a:prstGeom>
        </p:spPr>
        <p:txBody>
          <a:bodyPr wrap="square">
            <a:spAutoFit/>
          </a:bodyPr>
          <a:lstStyle/>
          <a:p>
            <a:r>
              <a:rPr lang="en-US" sz="1000" dirty="0"/>
              <a:t>http://</a:t>
            </a:r>
            <a:r>
              <a:rPr lang="en-US" sz="1000" dirty="0" err="1"/>
              <a:t>www.rifflsee.at</a:t>
            </a:r>
            <a:r>
              <a:rPr lang="en-US" sz="1000" dirty="0"/>
              <a:t>/en/package-details-hotel-</a:t>
            </a:r>
            <a:r>
              <a:rPr lang="en-US" sz="1000" dirty="0" err="1"/>
              <a:t>rifflsee</a:t>
            </a:r>
            <a:r>
              <a:rPr lang="en-US" sz="1000" dirty="0"/>
              <a:t>-</a:t>
            </a:r>
            <a:r>
              <a:rPr lang="en-US" sz="1000" dirty="0" err="1"/>
              <a:t>pitztal-tyrol</a:t>
            </a:r>
            <a:r>
              <a:rPr lang="en-US" sz="1000" dirty="0"/>
              <a:t>/items/glacier-</a:t>
            </a:r>
            <a:r>
              <a:rPr lang="en-US" sz="1000" dirty="0" err="1"/>
              <a:t>summer.html</a:t>
            </a:r>
            <a:r>
              <a:rPr lang="en-US" sz="1000" dirty="0"/>
              <a:t>/</a:t>
            </a:r>
          </a:p>
        </p:txBody>
      </p:sp>
    </p:spTree>
    <p:extLst>
      <p:ext uri="{BB962C8B-B14F-4D97-AF65-F5344CB8AC3E}">
        <p14:creationId xmlns:p14="http://schemas.microsoft.com/office/powerpoint/2010/main" val="2770102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it for yourself…</a:t>
            </a:r>
            <a:endParaRPr lang="en-US" dirty="0"/>
          </a:p>
        </p:txBody>
      </p:sp>
      <p:pic>
        <p:nvPicPr>
          <p:cNvPr id="8" name="Picture 7"/>
          <p:cNvPicPr>
            <a:picLocks noChangeAspect="1"/>
          </p:cNvPicPr>
          <p:nvPr/>
        </p:nvPicPr>
        <p:blipFill>
          <a:blip r:embed="rId2"/>
          <a:stretch>
            <a:fillRect/>
          </a:stretch>
        </p:blipFill>
        <p:spPr>
          <a:xfrm>
            <a:off x="2515332" y="1546412"/>
            <a:ext cx="3693693" cy="4868959"/>
          </a:xfrm>
          <a:prstGeom prst="rect">
            <a:avLst/>
          </a:prstGeom>
        </p:spPr>
      </p:pic>
      <p:pic>
        <p:nvPicPr>
          <p:cNvPr id="10" name="Picture 9"/>
          <p:cNvPicPr>
            <a:picLocks noChangeAspect="1"/>
          </p:cNvPicPr>
          <p:nvPr/>
        </p:nvPicPr>
        <p:blipFill rotWithShape="1">
          <a:blip r:embed="rId3"/>
          <a:srcRect l="4564" b="3553"/>
          <a:stretch/>
        </p:blipFill>
        <p:spPr>
          <a:xfrm>
            <a:off x="1305341" y="2357905"/>
            <a:ext cx="6420866" cy="3502833"/>
          </a:xfrm>
          <a:prstGeom prst="rect">
            <a:avLst/>
          </a:prstGeom>
          <a:ln w="57150" cmpd="sng">
            <a:solidFill>
              <a:srgbClr val="FF0000"/>
            </a:solidFill>
          </a:ln>
        </p:spPr>
      </p:pic>
    </p:spTree>
    <p:extLst>
      <p:ext uri="{BB962C8B-B14F-4D97-AF65-F5344CB8AC3E}">
        <p14:creationId xmlns:p14="http://schemas.microsoft.com/office/powerpoint/2010/main" val="1265206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58771"/>
            <a:ext cx="8147051" cy="1452283"/>
          </a:xfrm>
        </p:spPr>
        <p:txBody>
          <a:bodyPr/>
          <a:lstStyle/>
          <a:p>
            <a:r>
              <a:rPr lang="en-US" sz="3600" dirty="0" smtClean="0"/>
              <a:t>We have glaciers here in Colorado!</a:t>
            </a:r>
            <a:endParaRPr lang="en-US" sz="3600" dirty="0"/>
          </a:p>
        </p:txBody>
      </p:sp>
      <p:pic>
        <p:nvPicPr>
          <p:cNvPr id="6" name="Picture 5" descr="colorad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735694"/>
            <a:ext cx="5080000" cy="38100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1845006" y="5769650"/>
            <a:ext cx="5475485" cy="307777"/>
          </a:xfrm>
          <a:prstGeom prst="rect">
            <a:avLst/>
          </a:prstGeom>
        </p:spPr>
        <p:txBody>
          <a:bodyPr wrap="square">
            <a:spAutoFit/>
          </a:bodyPr>
          <a:lstStyle/>
          <a:p>
            <a:r>
              <a:rPr lang="en-US" sz="1400" dirty="0"/>
              <a:t>http://</a:t>
            </a:r>
            <a:r>
              <a:rPr lang="en-US" sz="1400" dirty="0" err="1"/>
              <a:t>glaciers.research.pdx.edu</a:t>
            </a:r>
            <a:r>
              <a:rPr lang="en-US" sz="1400" dirty="0"/>
              <a:t>/glaciers-</a:t>
            </a:r>
            <a:r>
              <a:rPr lang="en-US" sz="1400" dirty="0" err="1"/>
              <a:t>colorado</a:t>
            </a:r>
            <a:endParaRPr lang="en-US" sz="1400" dirty="0"/>
          </a:p>
        </p:txBody>
      </p:sp>
    </p:spTree>
    <p:extLst>
      <p:ext uri="{BB962C8B-B14F-4D97-AF65-F5344CB8AC3E}">
        <p14:creationId xmlns:p14="http://schemas.microsoft.com/office/powerpoint/2010/main" val="15637407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5155" y="1969850"/>
            <a:ext cx="4304097" cy="1964128"/>
          </a:xfrm>
          <a:prstGeom prst="roundRect">
            <a:avLst/>
          </a:prstGeom>
          <a:ln/>
          <a:effectLst>
            <a:softEdge rad="20320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Title 5"/>
          <p:cNvSpPr>
            <a:spLocks noGrp="1"/>
          </p:cNvSpPr>
          <p:nvPr>
            <p:ph type="title"/>
          </p:nvPr>
        </p:nvSpPr>
        <p:spPr>
          <a:xfrm>
            <a:off x="0" y="-94003"/>
            <a:ext cx="4954404" cy="1994647"/>
          </a:xfrm>
        </p:spPr>
        <p:txBody>
          <a:bodyPr/>
          <a:lstStyle/>
          <a:p>
            <a:r>
              <a:rPr lang="en-US" dirty="0" smtClean="0"/>
              <a:t>What is a glacier?</a:t>
            </a:r>
            <a:endParaRPr lang="en-US" dirty="0"/>
          </a:p>
        </p:txBody>
      </p:sp>
      <p:pic>
        <p:nvPicPr>
          <p:cNvPr id="12" name="Content Placeholder 11" descr="akglacier2.jpg"/>
          <p:cNvPicPr>
            <a:picLocks noGrp="1" noChangeAspect="1"/>
          </p:cNvPicPr>
          <p:nvPr>
            <p:ph idx="1"/>
          </p:nvPr>
        </p:nvPicPr>
        <p:blipFill>
          <a:blip r:embed="rId2">
            <a:extLst>
              <a:ext uri="{28A0092B-C50C-407E-A947-70E740481C1C}">
                <a14:useLocalDpi xmlns:a14="http://schemas.microsoft.com/office/drawing/2010/main" val="0"/>
              </a:ext>
            </a:extLst>
          </a:blip>
          <a:srcRect l="5266" r="5266"/>
          <a:stretch>
            <a:fillRect/>
          </a:stretch>
        </p:blipFill>
        <p:spPr>
          <a:xfrm>
            <a:off x="4954404" y="664338"/>
            <a:ext cx="3591626" cy="5351930"/>
          </a:xfrm>
          <a:prstGeom prst="rect">
            <a:avLst/>
          </a:prstGeom>
          <a:ln w="88900" cap="sq" cmpd="thickThin">
            <a:solidFill>
              <a:srgbClr val="000000"/>
            </a:solidFill>
            <a:prstDash val="solid"/>
            <a:miter lim="800000"/>
          </a:ln>
          <a:effectLst>
            <a:innerShdw blurRad="76200">
              <a:srgbClr val="000000"/>
            </a:innerShdw>
          </a:effectLst>
        </p:spPr>
      </p:pic>
      <p:sp>
        <p:nvSpPr>
          <p:cNvPr id="11" name="Text Placeholder 10"/>
          <p:cNvSpPr>
            <a:spLocks noGrp="1"/>
          </p:cNvSpPr>
          <p:nvPr>
            <p:ph type="body" sz="half" idx="2"/>
          </p:nvPr>
        </p:nvSpPr>
        <p:spPr>
          <a:xfrm>
            <a:off x="567126" y="2181544"/>
            <a:ext cx="3840480" cy="1452536"/>
          </a:xfrm>
          <a:noFill/>
          <a:effectLst>
            <a:softEdge rad="88900"/>
          </a:effectLst>
        </p:spPr>
        <p:txBody>
          <a:bodyPr>
            <a:normAutofit/>
          </a:bodyPr>
          <a:lstStyle/>
          <a:p>
            <a:r>
              <a:rPr lang="en-US" sz="2800" dirty="0" smtClean="0"/>
              <a:t>A glacier is a large mass of ice that moves very slowly.</a:t>
            </a:r>
            <a:endParaRPr lang="en-US" sz="2800" dirty="0"/>
          </a:p>
        </p:txBody>
      </p:sp>
    </p:spTree>
    <p:extLst>
      <p:ext uri="{BB962C8B-B14F-4D97-AF65-F5344CB8AC3E}">
        <p14:creationId xmlns:p14="http://schemas.microsoft.com/office/powerpoint/2010/main" val="981481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58771"/>
            <a:ext cx="8147051" cy="1452283"/>
          </a:xfrm>
        </p:spPr>
        <p:txBody>
          <a:bodyPr/>
          <a:lstStyle/>
          <a:p>
            <a:r>
              <a:rPr lang="en-US" sz="2800" dirty="0" smtClean="0"/>
              <a:t>Much of the Front Range used to be covered in ice.</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603018"/>
            <a:ext cx="5080000" cy="35814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2032000" y="5470742"/>
            <a:ext cx="5475485" cy="307777"/>
          </a:xfrm>
          <a:prstGeom prst="rect">
            <a:avLst/>
          </a:prstGeom>
        </p:spPr>
        <p:txBody>
          <a:bodyPr wrap="square">
            <a:spAutoFit/>
          </a:bodyPr>
          <a:lstStyle/>
          <a:p>
            <a:r>
              <a:rPr lang="en-US" sz="1400" dirty="0"/>
              <a:t>http://</a:t>
            </a:r>
            <a:r>
              <a:rPr lang="en-US" sz="1400" dirty="0" err="1"/>
              <a:t>glaciers.research.pdx.edu</a:t>
            </a:r>
            <a:r>
              <a:rPr lang="en-US" sz="1400" dirty="0"/>
              <a:t>/glaciers-</a:t>
            </a:r>
            <a:r>
              <a:rPr lang="en-US" sz="1400" dirty="0" err="1"/>
              <a:t>colorado</a:t>
            </a:r>
            <a:endParaRPr lang="en-US" sz="1400" dirty="0"/>
          </a:p>
        </p:txBody>
      </p:sp>
    </p:spTree>
    <p:extLst>
      <p:ext uri="{BB962C8B-B14F-4D97-AF65-F5344CB8AC3E}">
        <p14:creationId xmlns:p14="http://schemas.microsoft.com/office/powerpoint/2010/main" val="3992967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58771"/>
            <a:ext cx="8147051" cy="1452283"/>
          </a:xfrm>
        </p:spPr>
        <p:txBody>
          <a:bodyPr/>
          <a:lstStyle/>
          <a:p>
            <a:r>
              <a:rPr lang="en-US" sz="2800" dirty="0" smtClean="0"/>
              <a:t>Unfortunately, our glaciers days are numbered…</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99" y="1730631"/>
            <a:ext cx="7758972" cy="3032481"/>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3668515" y="5012072"/>
            <a:ext cx="5475485" cy="307777"/>
          </a:xfrm>
          <a:prstGeom prst="rect">
            <a:avLst/>
          </a:prstGeom>
        </p:spPr>
        <p:txBody>
          <a:bodyPr wrap="square">
            <a:spAutoFit/>
          </a:bodyPr>
          <a:lstStyle/>
          <a:p>
            <a:r>
              <a:rPr lang="en-US" sz="1400" dirty="0"/>
              <a:t>http://</a:t>
            </a:r>
            <a:r>
              <a:rPr lang="en-US" sz="1400" dirty="0" err="1"/>
              <a:t>glaciers.research.pdx.edu</a:t>
            </a:r>
            <a:r>
              <a:rPr lang="en-US" sz="1400" dirty="0"/>
              <a:t>/glaciers-</a:t>
            </a:r>
            <a:r>
              <a:rPr lang="en-US" sz="1400" dirty="0" err="1"/>
              <a:t>colorado</a:t>
            </a:r>
            <a:endParaRPr lang="en-US" sz="1400" dirty="0"/>
          </a:p>
        </p:txBody>
      </p:sp>
      <p:sp>
        <p:nvSpPr>
          <p:cNvPr id="5" name="Title 1"/>
          <p:cNvSpPr txBox="1">
            <a:spLocks/>
          </p:cNvSpPr>
          <p:nvPr/>
        </p:nvSpPr>
        <p:spPr>
          <a:xfrm>
            <a:off x="498475" y="4788444"/>
            <a:ext cx="8147051" cy="145228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r>
              <a:rPr lang="en-US" sz="2800" dirty="0" smtClean="0"/>
              <a:t>Arapahoe Glacier</a:t>
            </a:r>
            <a:endParaRPr lang="en-US" sz="2800" dirty="0"/>
          </a:p>
        </p:txBody>
      </p:sp>
      <p:sp>
        <p:nvSpPr>
          <p:cNvPr id="8" name="Title 1"/>
          <p:cNvSpPr txBox="1">
            <a:spLocks/>
          </p:cNvSpPr>
          <p:nvPr/>
        </p:nvSpPr>
        <p:spPr>
          <a:xfrm>
            <a:off x="-1324776" y="4219725"/>
            <a:ext cx="8147051" cy="145228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r>
              <a:rPr lang="en-US" sz="2800" dirty="0" smtClean="0"/>
              <a:t>1898</a:t>
            </a:r>
          </a:p>
        </p:txBody>
      </p:sp>
      <p:sp>
        <p:nvSpPr>
          <p:cNvPr id="9" name="Title 1"/>
          <p:cNvSpPr txBox="1">
            <a:spLocks/>
          </p:cNvSpPr>
          <p:nvPr/>
        </p:nvSpPr>
        <p:spPr>
          <a:xfrm>
            <a:off x="2484153" y="4372125"/>
            <a:ext cx="8147051" cy="145228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r>
              <a:rPr lang="en-US" sz="2800" dirty="0" smtClean="0"/>
              <a:t>2003</a:t>
            </a:r>
          </a:p>
        </p:txBody>
      </p:sp>
    </p:spTree>
    <p:extLst>
      <p:ext uri="{BB962C8B-B14F-4D97-AF65-F5344CB8AC3E}">
        <p14:creationId xmlns:p14="http://schemas.microsoft.com/office/powerpoint/2010/main" val="2479925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58771"/>
            <a:ext cx="8147051" cy="1452283"/>
          </a:xfrm>
        </p:spPr>
        <p:txBody>
          <a:bodyPr/>
          <a:lstStyle/>
          <a:p>
            <a:r>
              <a:rPr lang="en-US" sz="2800" dirty="0" smtClean="0"/>
              <a:t>Unfortunately, our glaciers days are numbered…</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99" y="1742488"/>
            <a:ext cx="7758972" cy="3008767"/>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4084532" y="5012072"/>
            <a:ext cx="5475485" cy="307777"/>
          </a:xfrm>
          <a:prstGeom prst="rect">
            <a:avLst/>
          </a:prstGeom>
        </p:spPr>
        <p:txBody>
          <a:bodyPr wrap="square">
            <a:spAutoFit/>
          </a:bodyPr>
          <a:lstStyle/>
          <a:p>
            <a:r>
              <a:rPr lang="en-US" sz="1400" dirty="0"/>
              <a:t>http://</a:t>
            </a:r>
            <a:r>
              <a:rPr lang="en-US" sz="1400" dirty="0" err="1"/>
              <a:t>glaciers.research.pdx.edu</a:t>
            </a:r>
            <a:r>
              <a:rPr lang="en-US" sz="1400" dirty="0"/>
              <a:t>/glaciers-</a:t>
            </a:r>
            <a:r>
              <a:rPr lang="en-US" sz="1400" dirty="0" err="1"/>
              <a:t>colorado</a:t>
            </a:r>
            <a:endParaRPr lang="en-US" sz="1400" dirty="0"/>
          </a:p>
        </p:txBody>
      </p:sp>
      <p:sp>
        <p:nvSpPr>
          <p:cNvPr id="5" name="Title 1"/>
          <p:cNvSpPr txBox="1">
            <a:spLocks/>
          </p:cNvSpPr>
          <p:nvPr/>
        </p:nvSpPr>
        <p:spPr>
          <a:xfrm>
            <a:off x="498475" y="4788444"/>
            <a:ext cx="8147051" cy="145228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r>
              <a:rPr lang="en-US" sz="2800" dirty="0" smtClean="0"/>
              <a:t>Tyndall Glacier</a:t>
            </a:r>
            <a:endParaRPr lang="en-US" sz="2800" dirty="0"/>
          </a:p>
        </p:txBody>
      </p:sp>
      <p:sp>
        <p:nvSpPr>
          <p:cNvPr id="8" name="Title 1"/>
          <p:cNvSpPr txBox="1">
            <a:spLocks/>
          </p:cNvSpPr>
          <p:nvPr/>
        </p:nvSpPr>
        <p:spPr>
          <a:xfrm>
            <a:off x="-1324776" y="4219725"/>
            <a:ext cx="8147051" cy="145228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r>
              <a:rPr lang="en-US" sz="2800" dirty="0" smtClean="0"/>
              <a:t>1962</a:t>
            </a:r>
          </a:p>
        </p:txBody>
      </p:sp>
      <p:sp>
        <p:nvSpPr>
          <p:cNvPr id="9" name="Title 1"/>
          <p:cNvSpPr txBox="1">
            <a:spLocks/>
          </p:cNvSpPr>
          <p:nvPr/>
        </p:nvSpPr>
        <p:spPr>
          <a:xfrm>
            <a:off x="2484153" y="4372125"/>
            <a:ext cx="8147051" cy="145228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r>
              <a:rPr lang="en-US" sz="2800" dirty="0" smtClean="0"/>
              <a:t>2000</a:t>
            </a:r>
          </a:p>
        </p:txBody>
      </p:sp>
    </p:spTree>
    <p:extLst>
      <p:ext uri="{BB962C8B-B14F-4D97-AF65-F5344CB8AC3E}">
        <p14:creationId xmlns:p14="http://schemas.microsoft.com/office/powerpoint/2010/main" val="615759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66253" y="1250274"/>
            <a:ext cx="6052034" cy="4394898"/>
            <a:chOff x="1321377" y="1250274"/>
            <a:chExt cx="5134767" cy="3798029"/>
          </a:xfrm>
        </p:grpSpPr>
        <p:pic>
          <p:nvPicPr>
            <p:cNvPr id="19" name="Picture 18" descr="cirque-glaci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377" y="1250274"/>
              <a:ext cx="5134767" cy="3594337"/>
            </a:xfrm>
            <a:prstGeom prst="rect">
              <a:avLst/>
            </a:prstGeom>
          </p:spPr>
        </p:pic>
        <p:sp>
          <p:nvSpPr>
            <p:cNvPr id="20" name="Rectangle 19"/>
            <p:cNvSpPr/>
            <p:nvPr/>
          </p:nvSpPr>
          <p:spPr>
            <a:xfrm>
              <a:off x="1321377" y="4832859"/>
              <a:ext cx="4572000" cy="215444"/>
            </a:xfrm>
            <a:prstGeom prst="rect">
              <a:avLst/>
            </a:prstGeom>
          </p:spPr>
          <p:txBody>
            <a:bodyPr>
              <a:spAutoFit/>
            </a:bodyPr>
            <a:lstStyle/>
            <a:p>
              <a:r>
                <a:rPr lang="en-US" sz="800" dirty="0"/>
                <a:t>://</a:t>
              </a:r>
              <a:r>
                <a:rPr lang="en-US" sz="800" dirty="0" err="1"/>
                <a:t>geology.about.com</a:t>
              </a:r>
              <a:r>
                <a:rPr lang="en-US" sz="800" dirty="0"/>
                <a:t>/od/</a:t>
              </a:r>
              <a:r>
                <a:rPr lang="en-US" sz="800" dirty="0" err="1"/>
                <a:t>glaciers_ice</a:t>
              </a:r>
              <a:r>
                <a:rPr lang="en-US" sz="800" dirty="0"/>
                <a:t>/</a:t>
              </a:r>
              <a:r>
                <a:rPr lang="en-US" sz="800" dirty="0" err="1"/>
                <a:t>ig</a:t>
              </a:r>
              <a:r>
                <a:rPr lang="en-US" sz="800" dirty="0"/>
                <a:t>/glacier-pictures/cirque-</a:t>
              </a:r>
              <a:r>
                <a:rPr lang="en-US" sz="800" dirty="0" err="1"/>
                <a:t>glacier.htm</a:t>
              </a:r>
              <a:endParaRPr lang="en-US" sz="800" dirty="0"/>
            </a:p>
          </p:txBody>
        </p:sp>
      </p:grpSp>
      <p:sp>
        <p:nvSpPr>
          <p:cNvPr id="5" name="Title 4"/>
          <p:cNvSpPr>
            <a:spLocks noGrp="1"/>
          </p:cNvSpPr>
          <p:nvPr>
            <p:ph type="title"/>
          </p:nvPr>
        </p:nvSpPr>
        <p:spPr>
          <a:xfrm>
            <a:off x="498475" y="-205770"/>
            <a:ext cx="8147051" cy="1452283"/>
          </a:xfrm>
        </p:spPr>
        <p:txBody>
          <a:bodyPr/>
          <a:lstStyle/>
          <a:p>
            <a:r>
              <a:rPr lang="en-US" dirty="0" smtClean="0"/>
              <a:t>How do glaciers form?</a:t>
            </a:r>
            <a:endParaRPr lang="en-US" dirty="0"/>
          </a:p>
        </p:txBody>
      </p:sp>
      <p:sp>
        <p:nvSpPr>
          <p:cNvPr id="6" name="Content Placeholder 5"/>
          <p:cNvSpPr>
            <a:spLocks noGrp="1"/>
          </p:cNvSpPr>
          <p:nvPr>
            <p:ph idx="1"/>
          </p:nvPr>
        </p:nvSpPr>
        <p:spPr>
          <a:xfrm>
            <a:off x="498475" y="5645172"/>
            <a:ext cx="8147051" cy="917340"/>
          </a:xfrm>
          <a:noFill/>
          <a:effectLst>
            <a:outerShdw blurRad="50800" dist="38100" dir="2700000" algn="tl" rotWithShape="0">
              <a:prstClr val="black">
                <a:alpha val="40000"/>
              </a:prstClr>
            </a:outerShdw>
            <a:softEdge rad="101600"/>
          </a:effectLst>
        </p:spPr>
        <p:txBody>
          <a:bodyPr>
            <a:noAutofit/>
          </a:bodyPr>
          <a:lstStyle/>
          <a:p>
            <a:pPr marL="0" indent="0" algn="ctr">
              <a:buNone/>
            </a:pPr>
            <a:r>
              <a:rPr lang="en-US" sz="2800" dirty="0" smtClean="0"/>
              <a:t>Glaciers are created when snow accumulates year after year and does not melt.</a:t>
            </a:r>
          </a:p>
        </p:txBody>
      </p:sp>
      <p:grpSp>
        <p:nvGrpSpPr>
          <p:cNvPr id="17" name="Group 16"/>
          <p:cNvGrpSpPr/>
          <p:nvPr/>
        </p:nvGrpSpPr>
        <p:grpSpPr>
          <a:xfrm>
            <a:off x="843960" y="1463930"/>
            <a:ext cx="3579450" cy="4299083"/>
            <a:chOff x="-2803285" y="94129"/>
            <a:chExt cx="2803285" cy="3392650"/>
          </a:xfrm>
        </p:grpSpPr>
        <p:pic>
          <p:nvPicPr>
            <p:cNvPr id="9" name="Picture 8" descr="snowfla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285" y="94129"/>
              <a:ext cx="2743200" cy="3054096"/>
            </a:xfrm>
            <a:prstGeom prst="rect">
              <a:avLst/>
            </a:prstGeom>
          </p:spPr>
        </p:pic>
        <p:sp>
          <p:nvSpPr>
            <p:cNvPr id="16" name="Rectangle 15"/>
            <p:cNvSpPr/>
            <p:nvPr/>
          </p:nvSpPr>
          <p:spPr>
            <a:xfrm>
              <a:off x="-2803285" y="3148225"/>
              <a:ext cx="2803285" cy="338554"/>
            </a:xfrm>
            <a:prstGeom prst="rect">
              <a:avLst/>
            </a:prstGeom>
          </p:spPr>
          <p:txBody>
            <a:bodyPr wrap="square">
              <a:spAutoFit/>
            </a:bodyPr>
            <a:lstStyle/>
            <a:p>
              <a:r>
                <a:rPr lang="en-US" sz="800" dirty="0"/>
                <a:t>http://</a:t>
              </a:r>
              <a:r>
                <a:rPr lang="en-US" sz="800" dirty="0" err="1"/>
                <a:t>ceramics.org</a:t>
              </a:r>
              <a:r>
                <a:rPr lang="en-US" sz="800" dirty="0"/>
                <a:t>/</a:t>
              </a:r>
              <a:r>
                <a:rPr lang="en-US" sz="800" dirty="0" err="1"/>
                <a:t>ceramictechtoday</a:t>
              </a:r>
              <a:r>
                <a:rPr lang="en-US" sz="800" dirty="0"/>
                <a:t>/tag/scanning-electron-microscope-snowflakes/</a:t>
              </a:r>
            </a:p>
          </p:txBody>
        </p:sp>
      </p:grpSp>
      <p:grpSp>
        <p:nvGrpSpPr>
          <p:cNvPr id="22" name="Group 21"/>
          <p:cNvGrpSpPr/>
          <p:nvPr/>
        </p:nvGrpSpPr>
        <p:grpSpPr>
          <a:xfrm>
            <a:off x="4458690" y="1246513"/>
            <a:ext cx="3875038" cy="5033338"/>
            <a:chOff x="5320069" y="1546412"/>
            <a:chExt cx="2743297" cy="3827006"/>
          </a:xfrm>
        </p:grpSpPr>
        <p:pic>
          <p:nvPicPr>
            <p:cNvPr id="7" name="Picture 6" descr="Glacier_Causes_7.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0069" y="1546412"/>
              <a:ext cx="2743297" cy="3657729"/>
            </a:xfrm>
            <a:prstGeom prst="rect">
              <a:avLst/>
            </a:prstGeom>
            <a:ln>
              <a:noFill/>
            </a:ln>
            <a:effectLst>
              <a:softEdge rad="112500"/>
            </a:effectLst>
          </p:spPr>
        </p:pic>
        <p:sp>
          <p:nvSpPr>
            <p:cNvPr id="8" name="Rectangle 7"/>
            <p:cNvSpPr/>
            <p:nvPr/>
          </p:nvSpPr>
          <p:spPr>
            <a:xfrm>
              <a:off x="5502051" y="5034864"/>
              <a:ext cx="2561315" cy="338554"/>
            </a:xfrm>
            <a:prstGeom prst="rect">
              <a:avLst/>
            </a:prstGeom>
          </p:spPr>
          <p:txBody>
            <a:bodyPr wrap="square">
              <a:spAutoFit/>
            </a:bodyPr>
            <a:lstStyle/>
            <a:p>
              <a:r>
                <a:rPr lang="en-US" sz="800" dirty="0"/>
                <a:t>http://</a:t>
              </a:r>
              <a:r>
                <a:rPr lang="en-US" sz="800" dirty="0" err="1"/>
                <a:t>imnh.isu.edu</a:t>
              </a:r>
              <a:r>
                <a:rPr lang="en-US" sz="800" dirty="0"/>
                <a:t>/Exhibits/Online/RLO/</a:t>
              </a:r>
              <a:r>
                <a:rPr lang="en-US" sz="800" dirty="0" err="1"/>
                <a:t>GeoOutreach</a:t>
              </a:r>
              <a:r>
                <a:rPr lang="en-US" sz="800" dirty="0"/>
                <a:t>/</a:t>
              </a:r>
              <a:r>
                <a:rPr lang="en-US" sz="800" dirty="0" err="1"/>
                <a:t>index.php?r</a:t>
              </a:r>
              <a:r>
                <a:rPr lang="en-US" sz="800" dirty="0"/>
                <a:t>=</a:t>
              </a:r>
              <a:r>
                <a:rPr lang="en-US" sz="800" dirty="0" err="1"/>
                <a:t>rockexternal&amp;s</a:t>
              </a:r>
              <a:r>
                <a:rPr lang="en-US" sz="800" dirty="0"/>
                <a:t>=causes</a:t>
              </a:r>
            </a:p>
          </p:txBody>
        </p:sp>
      </p:grpSp>
      <p:sp>
        <p:nvSpPr>
          <p:cNvPr id="23" name="Oval 22"/>
          <p:cNvSpPr/>
          <p:nvPr/>
        </p:nvSpPr>
        <p:spPr>
          <a:xfrm>
            <a:off x="4423410" y="2710568"/>
            <a:ext cx="1556462" cy="155242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04504" y="1452459"/>
            <a:ext cx="2029223" cy="19875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28269" y="1411999"/>
            <a:ext cx="3618420" cy="4385895"/>
            <a:chOff x="-1913285" y="164514"/>
            <a:chExt cx="3034069" cy="3677602"/>
          </a:xfrm>
        </p:grpSpPr>
        <p:pic>
          <p:nvPicPr>
            <p:cNvPr id="10" name="Picture 9" descr="snow6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771" y="164514"/>
              <a:ext cx="3024555" cy="3367338"/>
            </a:xfrm>
            <a:prstGeom prst="rect">
              <a:avLst/>
            </a:prstGeom>
          </p:spPr>
        </p:pic>
        <p:sp>
          <p:nvSpPr>
            <p:cNvPr id="11" name="Rectangle 10"/>
            <p:cNvSpPr/>
            <p:nvPr/>
          </p:nvSpPr>
          <p:spPr>
            <a:xfrm>
              <a:off x="-1913285" y="3503562"/>
              <a:ext cx="3034069" cy="338554"/>
            </a:xfrm>
            <a:prstGeom prst="rect">
              <a:avLst/>
            </a:prstGeom>
          </p:spPr>
          <p:txBody>
            <a:bodyPr wrap="square">
              <a:spAutoFit/>
            </a:bodyPr>
            <a:lstStyle/>
            <a:p>
              <a:r>
                <a:rPr lang="en-US" sz="800" dirty="0"/>
                <a:t>http://</a:t>
              </a:r>
              <a:r>
                <a:rPr lang="en-US" sz="800" dirty="0" err="1"/>
                <a:t>ceramics.org</a:t>
              </a:r>
              <a:r>
                <a:rPr lang="en-US" sz="800" dirty="0"/>
                <a:t>/</a:t>
              </a:r>
              <a:r>
                <a:rPr lang="en-US" sz="800" dirty="0" err="1"/>
                <a:t>ceramictechtoday</a:t>
              </a:r>
              <a:r>
                <a:rPr lang="en-US" sz="800" dirty="0"/>
                <a:t>/tag/scanning-electron-microscope-snowflakes/</a:t>
              </a:r>
            </a:p>
          </p:txBody>
        </p:sp>
      </p:grpSp>
      <p:sp>
        <p:nvSpPr>
          <p:cNvPr id="25" name="Oval 24"/>
          <p:cNvSpPr/>
          <p:nvPr/>
        </p:nvSpPr>
        <p:spPr>
          <a:xfrm>
            <a:off x="6826579" y="3592426"/>
            <a:ext cx="1659548" cy="173010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739615" y="1463930"/>
            <a:ext cx="3653700" cy="4598400"/>
            <a:chOff x="2256284" y="2218907"/>
            <a:chExt cx="2506445" cy="3154511"/>
          </a:xfrm>
        </p:grpSpPr>
        <p:pic>
          <p:nvPicPr>
            <p:cNvPr id="3" name="Picture 2" descr="fir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6284" y="2218907"/>
              <a:ext cx="2506445" cy="2790426"/>
            </a:xfrm>
            <a:prstGeom prst="rect">
              <a:avLst/>
            </a:prstGeom>
          </p:spPr>
        </p:pic>
        <p:sp>
          <p:nvSpPr>
            <p:cNvPr id="4" name="Rectangle 3"/>
            <p:cNvSpPr/>
            <p:nvPr/>
          </p:nvSpPr>
          <p:spPr>
            <a:xfrm>
              <a:off x="2256284" y="5034864"/>
              <a:ext cx="2506445" cy="338554"/>
            </a:xfrm>
            <a:prstGeom prst="rect">
              <a:avLst/>
            </a:prstGeom>
          </p:spPr>
          <p:txBody>
            <a:bodyPr wrap="square">
              <a:spAutoFit/>
            </a:bodyPr>
            <a:lstStyle/>
            <a:p>
              <a:r>
                <a:rPr lang="en-US" sz="800" dirty="0"/>
                <a:t>http://</a:t>
              </a:r>
              <a:r>
                <a:rPr lang="en-US" sz="800" dirty="0" err="1"/>
                <a:t>www.enm.bris.ac.uk</a:t>
              </a:r>
              <a:r>
                <a:rPr lang="en-US" sz="800" dirty="0"/>
                <a:t>/teaching/projects/2002_03/jb8355/</a:t>
              </a:r>
              <a:r>
                <a:rPr lang="en-US" sz="800" dirty="0" err="1"/>
                <a:t>sphere_packing.html</a:t>
              </a:r>
              <a:endParaRPr lang="en-US" sz="800" dirty="0"/>
            </a:p>
          </p:txBody>
        </p:sp>
      </p:grpSp>
      <p:grpSp>
        <p:nvGrpSpPr>
          <p:cNvPr id="14" name="Group 13"/>
          <p:cNvGrpSpPr/>
          <p:nvPr/>
        </p:nvGrpSpPr>
        <p:grpSpPr>
          <a:xfrm>
            <a:off x="786241" y="1463930"/>
            <a:ext cx="3607074" cy="3992505"/>
            <a:chOff x="2844800" y="2213318"/>
            <a:chExt cx="2941035" cy="3255297"/>
          </a:xfrm>
        </p:grpSpPr>
        <p:pic>
          <p:nvPicPr>
            <p:cNvPr id="12" name="Picture 11" descr="debris_layer.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4800" y="2213318"/>
              <a:ext cx="2941035" cy="2930182"/>
            </a:xfrm>
            <a:prstGeom prst="rect">
              <a:avLst/>
            </a:prstGeom>
          </p:spPr>
        </p:pic>
        <p:sp>
          <p:nvSpPr>
            <p:cNvPr id="13" name="Rectangle 12"/>
            <p:cNvSpPr/>
            <p:nvPr/>
          </p:nvSpPr>
          <p:spPr>
            <a:xfrm>
              <a:off x="2921031" y="5130061"/>
              <a:ext cx="2864804" cy="338554"/>
            </a:xfrm>
            <a:prstGeom prst="rect">
              <a:avLst/>
            </a:prstGeom>
          </p:spPr>
          <p:txBody>
            <a:bodyPr wrap="square">
              <a:spAutoFit/>
            </a:bodyPr>
            <a:lstStyle/>
            <a:p>
              <a:r>
                <a:rPr lang="en-US" sz="800" dirty="0"/>
                <a:t>http://</a:t>
              </a:r>
              <a:r>
                <a:rPr lang="en-US" sz="800" dirty="0" err="1"/>
                <a:t>www.asf.alaska.edu</a:t>
              </a:r>
              <a:r>
                <a:rPr lang="en-US" sz="800" dirty="0"/>
                <a:t>/program/</a:t>
              </a:r>
              <a:r>
                <a:rPr lang="en-US" sz="800" dirty="0" err="1"/>
                <a:t>sdc</a:t>
              </a:r>
              <a:r>
                <a:rPr lang="en-US" sz="800" dirty="0"/>
                <a:t>/project/</a:t>
              </a:r>
              <a:r>
                <a:rPr lang="en-US" sz="800" dirty="0" err="1"/>
                <a:t>glacier_power</a:t>
              </a:r>
              <a:r>
                <a:rPr lang="en-US" sz="800" dirty="0"/>
                <a:t>/</a:t>
              </a:r>
              <a:r>
                <a:rPr lang="en-US" sz="800" dirty="0" err="1"/>
                <a:t>how_glaciers_form</a:t>
              </a:r>
              <a:r>
                <a:rPr lang="en-US" sz="800" dirty="0"/>
                <a:t>#</a:t>
              </a:r>
            </a:p>
          </p:txBody>
        </p:sp>
      </p:grpSp>
      <p:sp>
        <p:nvSpPr>
          <p:cNvPr id="26" name="Oval 25"/>
          <p:cNvSpPr/>
          <p:nvPr/>
        </p:nvSpPr>
        <p:spPr>
          <a:xfrm>
            <a:off x="4715748" y="4198808"/>
            <a:ext cx="1659548" cy="173010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427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3" grpId="1" animBg="1"/>
      <p:bldP spid="23" grpId="2" animBg="1"/>
      <p:bldP spid="24" grpId="0" animBg="1"/>
      <p:bldP spid="24" grpId="1" animBg="1"/>
      <p:bldP spid="25" grpId="0" animBg="1"/>
      <p:bldP spid="25" grpId="1"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Anatomy of a Glacier</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712" y="777364"/>
            <a:ext cx="7739120" cy="580434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86712" y="6138205"/>
            <a:ext cx="9621656" cy="276999"/>
          </a:xfrm>
          <a:prstGeom prst="rect">
            <a:avLst/>
          </a:prstGeom>
        </p:spPr>
        <p:txBody>
          <a:bodyPr wrap="square">
            <a:spAutoFit/>
          </a:bodyPr>
          <a:lstStyle/>
          <a:p>
            <a:r>
              <a:rPr lang="en-US" sz="1200" dirty="0"/>
              <a:t>http://</a:t>
            </a:r>
            <a:r>
              <a:rPr lang="en-US" sz="1200" dirty="0" err="1"/>
              <a:t>imnh.isu.edu</a:t>
            </a:r>
            <a:r>
              <a:rPr lang="en-US" sz="1200" dirty="0"/>
              <a:t>/Exhibits/Online/RLO/</a:t>
            </a:r>
            <a:r>
              <a:rPr lang="en-US" sz="1200" dirty="0" err="1"/>
              <a:t>GeoOutreach</a:t>
            </a:r>
            <a:r>
              <a:rPr lang="en-US" sz="1200" dirty="0"/>
              <a:t>/</a:t>
            </a:r>
            <a:r>
              <a:rPr lang="en-US" sz="1200" dirty="0" err="1"/>
              <a:t>index.php?r</a:t>
            </a:r>
            <a:r>
              <a:rPr lang="en-US" sz="1200" dirty="0"/>
              <a:t>=</a:t>
            </a:r>
            <a:r>
              <a:rPr lang="en-US" sz="1200" dirty="0" err="1"/>
              <a:t>rockexternal&amp;s</a:t>
            </a:r>
            <a:r>
              <a:rPr lang="en-US" sz="1200" dirty="0"/>
              <a:t>=anatomy</a:t>
            </a:r>
          </a:p>
        </p:txBody>
      </p:sp>
      <p:grpSp>
        <p:nvGrpSpPr>
          <p:cNvPr id="9" name="Group 8"/>
          <p:cNvGrpSpPr/>
          <p:nvPr/>
        </p:nvGrpSpPr>
        <p:grpSpPr>
          <a:xfrm>
            <a:off x="3739625" y="1413203"/>
            <a:ext cx="6100176" cy="4725002"/>
            <a:chOff x="3739625" y="1413203"/>
            <a:chExt cx="6100176" cy="4725002"/>
          </a:xfrm>
        </p:grpSpPr>
        <p:grpSp>
          <p:nvGrpSpPr>
            <p:cNvPr id="7" name="Group 6"/>
            <p:cNvGrpSpPr/>
            <p:nvPr/>
          </p:nvGrpSpPr>
          <p:grpSpPr>
            <a:xfrm>
              <a:off x="5267801" y="1413203"/>
              <a:ext cx="4572000" cy="4725002"/>
              <a:chOff x="5267801" y="1413203"/>
              <a:chExt cx="4572000" cy="4725002"/>
            </a:xfrm>
          </p:grpSpPr>
          <p:pic>
            <p:nvPicPr>
              <p:cNvPr id="3" name="Picture 2" descr="03creva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801" y="1413203"/>
                <a:ext cx="3128714" cy="4566231"/>
              </a:xfrm>
              <a:prstGeom prst="rect">
                <a:avLst/>
              </a:prstGeom>
            </p:spPr>
          </p:pic>
          <p:sp>
            <p:nvSpPr>
              <p:cNvPr id="6" name="Rectangle 5"/>
              <p:cNvSpPr/>
              <p:nvPr/>
            </p:nvSpPr>
            <p:spPr>
              <a:xfrm>
                <a:off x="5267801" y="5922761"/>
                <a:ext cx="4572000" cy="215444"/>
              </a:xfrm>
              <a:prstGeom prst="rect">
                <a:avLst/>
              </a:prstGeom>
            </p:spPr>
            <p:txBody>
              <a:bodyPr>
                <a:spAutoFit/>
              </a:bodyPr>
              <a:lstStyle/>
              <a:p>
                <a:r>
                  <a:rPr lang="en-US" sz="800" dirty="0"/>
                  <a:t>http://</a:t>
                </a:r>
                <a:r>
                  <a:rPr lang="en-US" sz="800" dirty="0" err="1"/>
                  <a:t>www.crevasse.com</a:t>
                </a:r>
                <a:r>
                  <a:rPr lang="en-US" sz="800" dirty="0"/>
                  <a:t>/images/Gallery02/003.html</a:t>
                </a:r>
              </a:p>
            </p:txBody>
          </p:sp>
        </p:grpSp>
        <p:sp>
          <p:nvSpPr>
            <p:cNvPr id="8" name="Oval 7"/>
            <p:cNvSpPr/>
            <p:nvPr/>
          </p:nvSpPr>
          <p:spPr>
            <a:xfrm>
              <a:off x="3739625" y="3651720"/>
              <a:ext cx="1528176" cy="758569"/>
            </a:xfrm>
            <a:prstGeom prst="ellipse">
              <a:avLst/>
            </a:prstGeom>
            <a:noFill/>
            <a:ln w="57150" cmpd="sng"/>
            <a:effectLst>
              <a:glow rad="254000">
                <a:schemeClr val="bg1">
                  <a:alpha val="75000"/>
                </a:schemeClr>
              </a:glow>
              <a:outerShdw blurRad="38100" dist="25400" dir="5400000" rotWithShape="0">
                <a:srgbClr val="FFFFFF">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831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2052" y="1403245"/>
            <a:ext cx="2968769" cy="439553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5592052" y="5917472"/>
            <a:ext cx="3105605" cy="553998"/>
          </a:xfrm>
          <a:prstGeom prst="rect">
            <a:avLst/>
          </a:prstGeom>
        </p:spPr>
        <p:txBody>
          <a:bodyPr wrap="square">
            <a:spAutoFit/>
          </a:bodyPr>
          <a:lstStyle/>
          <a:p>
            <a:r>
              <a:rPr lang="en-US" sz="1000" dirty="0"/>
              <a:t>http://</a:t>
            </a:r>
            <a:r>
              <a:rPr lang="en-US" sz="1000" dirty="0" err="1"/>
              <a:t>www.coolgeography.co.uk</a:t>
            </a:r>
            <a:r>
              <a:rPr lang="en-US" sz="1000" dirty="0"/>
              <a:t>/GCSE/Year%2010/</a:t>
            </a:r>
            <a:r>
              <a:rPr lang="en-US" sz="1000" dirty="0" err="1"/>
              <a:t>PhysicalWorld</a:t>
            </a:r>
            <a:r>
              <a:rPr lang="en-US" sz="1000" dirty="0"/>
              <a:t>/Glacial%20Landforms/</a:t>
            </a:r>
            <a:r>
              <a:rPr lang="en-US" sz="1000" dirty="0" err="1"/>
              <a:t>glacial_landforms.htm</a:t>
            </a:r>
            <a:endParaRPr lang="en-US" sz="1000" dirty="0"/>
          </a:p>
        </p:txBody>
      </p:sp>
      <p:pic>
        <p:nvPicPr>
          <p:cNvPr id="3" name="Picture 2" descr="strea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56" y="1165469"/>
            <a:ext cx="2663893" cy="2382496"/>
          </a:xfrm>
          <a:prstGeom prst="rect">
            <a:avLst/>
          </a:prstGeom>
        </p:spPr>
      </p:pic>
      <p:pic>
        <p:nvPicPr>
          <p:cNvPr id="6" name="Picture 5" descr="vshaped.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749" y="1112547"/>
            <a:ext cx="2723066" cy="2435418"/>
          </a:xfrm>
          <a:prstGeom prst="rect">
            <a:avLst/>
          </a:prstGeom>
        </p:spPr>
      </p:pic>
      <p:pic>
        <p:nvPicPr>
          <p:cNvPr id="7" name="Picture 6" descr="glaciervalley.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453" y="3369158"/>
            <a:ext cx="2849296" cy="2548314"/>
          </a:xfrm>
          <a:prstGeom prst="rect">
            <a:avLst/>
          </a:prstGeom>
        </p:spPr>
      </p:pic>
      <p:pic>
        <p:nvPicPr>
          <p:cNvPr id="8" name="Picture 7" descr="ushaped valley.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4792" y="3514776"/>
            <a:ext cx="2708023" cy="2421964"/>
          </a:xfrm>
          <a:prstGeom prst="rect">
            <a:avLst/>
          </a:prstGeom>
        </p:spPr>
      </p:pic>
      <p:sp>
        <p:nvSpPr>
          <p:cNvPr id="9" name="Right Arrow 8"/>
          <p:cNvSpPr/>
          <p:nvPr/>
        </p:nvSpPr>
        <p:spPr>
          <a:xfrm>
            <a:off x="2540669" y="1398448"/>
            <a:ext cx="899080" cy="330385"/>
          </a:xfrm>
          <a:prstGeom prst="rightArrow">
            <a:avLst/>
          </a:prstGeom>
          <a:solidFill>
            <a:schemeClr val="bg1"/>
          </a:solidFill>
          <a:effectLst>
            <a:glow rad="63500">
              <a:schemeClr val="accent6">
                <a:satMod val="175000"/>
                <a:alpha val="40000"/>
              </a:schemeClr>
            </a:glow>
            <a:outerShdw blurRad="38100" dist="25400" dir="5400000" rotWithShape="0">
              <a:srgbClr val="FFFFFF">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2555712" y="3773634"/>
            <a:ext cx="899080" cy="330385"/>
          </a:xfrm>
          <a:prstGeom prst="rightArrow">
            <a:avLst/>
          </a:prstGeom>
          <a:solidFill>
            <a:schemeClr val="bg1"/>
          </a:solidFill>
          <a:effectLst>
            <a:glow rad="63500">
              <a:schemeClr val="accent6">
                <a:satMod val="175000"/>
                <a:alpha val="40000"/>
              </a:schemeClr>
            </a:glow>
            <a:outerShdw blurRad="38100" dist="25400" dir="5400000" rotWithShape="0">
              <a:srgbClr val="FFFFFF">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1094210" y="2840226"/>
            <a:ext cx="264595" cy="528932"/>
          </a:xfrm>
          <a:prstGeom prst="downArrow">
            <a:avLst/>
          </a:prstGeom>
          <a:solidFill>
            <a:srgbClr val="FFFFFF"/>
          </a:solidFill>
          <a:effectLst>
            <a:glow rad="63500">
              <a:schemeClr val="accent6">
                <a:satMod val="175000"/>
                <a:alpha val="40000"/>
              </a:schemeClr>
            </a:glow>
            <a:outerShdw blurRad="38100" dist="25400" dir="5400000" rotWithShape="0">
              <a:srgbClr val="FFFFFF">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75855" y="5971709"/>
            <a:ext cx="4145631" cy="246221"/>
          </a:xfrm>
          <a:prstGeom prst="rect">
            <a:avLst/>
          </a:prstGeom>
        </p:spPr>
        <p:txBody>
          <a:bodyPr wrap="square">
            <a:spAutoFit/>
          </a:bodyPr>
          <a:lstStyle/>
          <a:p>
            <a:r>
              <a:rPr lang="en-US" sz="1000" dirty="0"/>
              <a:t>http://www2.nature.nps.gov/geology/</a:t>
            </a:r>
            <a:r>
              <a:rPr lang="en-US" sz="1000" dirty="0" err="1"/>
              <a:t>usgsnps</a:t>
            </a:r>
            <a:r>
              <a:rPr lang="en-US" sz="1000" dirty="0"/>
              <a:t>/glacier/</a:t>
            </a:r>
            <a:r>
              <a:rPr lang="en-US" sz="1000" dirty="0" err="1"/>
              <a:t>uvalley.html</a:t>
            </a:r>
            <a:endParaRPr lang="en-US" sz="1000" dirty="0"/>
          </a:p>
        </p:txBody>
      </p:sp>
    </p:spTree>
    <p:extLst>
      <p:ext uri="{BB962C8B-B14F-4D97-AF65-F5344CB8AC3E}">
        <p14:creationId xmlns:p14="http://schemas.microsoft.com/office/powerpoint/2010/main" val="1169616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a:t>
            </a:r>
            <a:endParaRPr lang="en-US" sz="3200" dirty="0"/>
          </a:p>
        </p:txBody>
      </p:sp>
      <p:sp>
        <p:nvSpPr>
          <p:cNvPr id="5" name="Rectangle 4"/>
          <p:cNvSpPr/>
          <p:nvPr/>
        </p:nvSpPr>
        <p:spPr>
          <a:xfrm>
            <a:off x="2814340" y="5668725"/>
            <a:ext cx="5370498" cy="246221"/>
          </a:xfrm>
          <a:prstGeom prst="rect">
            <a:avLst/>
          </a:prstGeom>
        </p:spPr>
        <p:txBody>
          <a:bodyPr wrap="square">
            <a:spAutoFit/>
          </a:bodyPr>
          <a:lstStyle/>
          <a:p>
            <a:r>
              <a:rPr lang="en-US" sz="1000" u="sng" dirty="0">
                <a:hlinkClick r:id="rId3"/>
              </a:rPr>
              <a:t>http://www.cygnusx1.ca/uploaded_images/milford-sound-702224.jpg</a:t>
            </a:r>
            <a:endParaRPr lang="en-US" sz="1000" u="sng" dirty="0"/>
          </a:p>
        </p:txBody>
      </p:sp>
      <p:pic>
        <p:nvPicPr>
          <p:cNvPr id="3" name="Picture 2" descr="hangingvalleycreatio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10" y="1297029"/>
            <a:ext cx="3923967" cy="3254584"/>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hangingvalleycreation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906" y="1297029"/>
            <a:ext cx="3763804" cy="3254584"/>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799509" y="4692091"/>
            <a:ext cx="7385329" cy="247433"/>
          </a:xfrm>
          <a:prstGeom prst="rect">
            <a:avLst/>
          </a:prstGeom>
        </p:spPr>
        <p:txBody>
          <a:bodyPr wrap="square">
            <a:spAutoFit/>
          </a:bodyPr>
          <a:lstStyle/>
          <a:p>
            <a:r>
              <a:rPr lang="en-US" sz="1000" u="sng" dirty="0"/>
              <a:t>http://</a:t>
            </a:r>
            <a:r>
              <a:rPr lang="en-US" sz="1000" u="sng" dirty="0" err="1"/>
              <a:t>www.coolgeography.co.uk</a:t>
            </a:r>
            <a:r>
              <a:rPr lang="en-US" sz="1000" u="sng" dirty="0"/>
              <a:t>/GCSE/Year%2010/</a:t>
            </a:r>
            <a:r>
              <a:rPr lang="en-US" sz="1000" u="sng" dirty="0" err="1"/>
              <a:t>PhysicalWorld</a:t>
            </a:r>
            <a:r>
              <a:rPr lang="en-US" sz="1000" u="sng" dirty="0"/>
              <a:t>/Glacial%20Landforms/</a:t>
            </a:r>
            <a:r>
              <a:rPr lang="en-US" sz="1000" u="sng" dirty="0" err="1"/>
              <a:t>glacial_landforms.htm</a:t>
            </a:r>
            <a:endParaRPr lang="en-US" sz="1000" u="sng" dirty="0"/>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99509" y="1297029"/>
            <a:ext cx="7939201" cy="5140633"/>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605471" y="4213737"/>
            <a:ext cx="3710974" cy="1754327"/>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Hanging valleys</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399540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 as they move…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162" y="1378894"/>
            <a:ext cx="7327675" cy="436403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608129" y="5793984"/>
            <a:ext cx="5907218" cy="307777"/>
          </a:xfrm>
          <a:prstGeom prst="rect">
            <a:avLst/>
          </a:prstGeom>
        </p:spPr>
        <p:txBody>
          <a:bodyPr wrap="square">
            <a:spAutoFit/>
          </a:bodyPr>
          <a:lstStyle/>
          <a:p>
            <a:r>
              <a:rPr lang="en-US" sz="1400" dirty="0"/>
              <a:t>http://</a:t>
            </a:r>
            <a:r>
              <a:rPr lang="en-US" sz="1400" dirty="0" err="1"/>
              <a:t>nsidc.org</a:t>
            </a:r>
            <a:r>
              <a:rPr lang="en-US" sz="1400" dirty="0"/>
              <a:t>/</a:t>
            </a:r>
            <a:r>
              <a:rPr lang="en-US" sz="1400" dirty="0" err="1"/>
              <a:t>cryosphere</a:t>
            </a:r>
            <a:r>
              <a:rPr lang="en-US" sz="1400" dirty="0"/>
              <a:t>/glaciers/gallery/</a:t>
            </a:r>
            <a:r>
              <a:rPr lang="en-US" sz="1400" dirty="0" err="1"/>
              <a:t>troughs.html</a:t>
            </a:r>
            <a:endParaRPr lang="en-US" sz="1400" dirty="0"/>
          </a:p>
        </p:txBody>
      </p:sp>
      <p:sp>
        <p:nvSpPr>
          <p:cNvPr id="6" name="Rectangle 5"/>
          <p:cNvSpPr/>
          <p:nvPr/>
        </p:nvSpPr>
        <p:spPr>
          <a:xfrm>
            <a:off x="3323969" y="4555040"/>
            <a:ext cx="4911868"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Glacial troughs</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672527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 as they move…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147" y="1306598"/>
            <a:ext cx="7676938" cy="4485402"/>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827860" y="5895561"/>
            <a:ext cx="9621656" cy="276999"/>
          </a:xfrm>
          <a:prstGeom prst="rect">
            <a:avLst/>
          </a:prstGeom>
        </p:spPr>
        <p:txBody>
          <a:bodyPr wrap="square">
            <a:spAutoFit/>
          </a:bodyPr>
          <a:lstStyle/>
          <a:p>
            <a:r>
              <a:rPr lang="en-US" sz="1200" dirty="0"/>
              <a:t>http://</a:t>
            </a:r>
            <a:r>
              <a:rPr lang="en-US" sz="1200" dirty="0" err="1"/>
              <a:t>www.backpacker.com</a:t>
            </a:r>
            <a:r>
              <a:rPr lang="en-US" sz="1200" dirty="0"/>
              <a:t>/august_08_phenomenon_glacial_relics/nature/12484?page=2</a:t>
            </a:r>
          </a:p>
        </p:txBody>
      </p:sp>
      <p:sp>
        <p:nvSpPr>
          <p:cNvPr id="6" name="Rectangle 5"/>
          <p:cNvSpPr/>
          <p:nvPr/>
        </p:nvSpPr>
        <p:spPr>
          <a:xfrm>
            <a:off x="5253664" y="4689391"/>
            <a:ext cx="371097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Arête</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14068315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5469"/>
          </a:xfrm>
        </p:spPr>
        <p:txBody>
          <a:bodyPr/>
          <a:lstStyle/>
          <a:p>
            <a:r>
              <a:rPr lang="en-US" sz="3200" dirty="0" smtClean="0"/>
              <a:t>Glaciers change the landscape as they move…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564" y="1306598"/>
            <a:ext cx="6728103" cy="4485402"/>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827860" y="5895561"/>
            <a:ext cx="9621656" cy="276999"/>
          </a:xfrm>
          <a:prstGeom prst="rect">
            <a:avLst/>
          </a:prstGeom>
        </p:spPr>
        <p:txBody>
          <a:bodyPr wrap="square">
            <a:spAutoFit/>
          </a:bodyPr>
          <a:lstStyle/>
          <a:p>
            <a:r>
              <a:rPr lang="en-US" sz="1200" dirty="0"/>
              <a:t>http://</a:t>
            </a:r>
            <a:r>
              <a:rPr lang="en-US" sz="1200" dirty="0" err="1"/>
              <a:t>www.backpacker.com</a:t>
            </a:r>
            <a:r>
              <a:rPr lang="en-US" sz="1200" dirty="0"/>
              <a:t>/august_08_phenomenon_glacial_relics/nature/12484?page=2</a:t>
            </a:r>
          </a:p>
        </p:txBody>
      </p:sp>
      <p:sp>
        <p:nvSpPr>
          <p:cNvPr id="6" name="Rectangle 5"/>
          <p:cNvSpPr/>
          <p:nvPr/>
        </p:nvSpPr>
        <p:spPr>
          <a:xfrm>
            <a:off x="4777391" y="4689391"/>
            <a:ext cx="371097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rPr>
              <a:t>Horn</a:t>
            </a:r>
            <a:endParaRPr lang="en-US" sz="5400" b="1" spc="5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latin typeface="Abadi MT Condensed Extra Bold"/>
              <a:cs typeface="Abadi MT Condensed Extra Bold"/>
            </a:endParaRPr>
          </a:p>
        </p:txBody>
      </p:sp>
    </p:spTree>
    <p:extLst>
      <p:ext uri="{BB962C8B-B14F-4D97-AF65-F5344CB8AC3E}">
        <p14:creationId xmlns:p14="http://schemas.microsoft.com/office/powerpoint/2010/main" val="27355782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6798</TotalTime>
  <Words>1151</Words>
  <Application>Microsoft Macintosh PowerPoint</Application>
  <PresentationFormat>On-screen Show (4:3)</PresentationFormat>
  <Paragraphs>108</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Saddle</vt:lpstr>
      <vt:lpstr>Glaciers on the Move </vt:lpstr>
      <vt:lpstr>What is a glacier?</vt:lpstr>
      <vt:lpstr>How do glaciers form?</vt:lpstr>
      <vt:lpstr>Anatomy of a Glacier</vt:lpstr>
      <vt:lpstr>Glaciers change the landscape…</vt:lpstr>
      <vt:lpstr>Glaciers change the landscape…</vt:lpstr>
      <vt:lpstr>Glaciers change the landscape as they move…</vt:lpstr>
      <vt:lpstr>Glaciers change the landscape as they move…</vt:lpstr>
      <vt:lpstr>Glaciers change the landscape as they move…</vt:lpstr>
      <vt:lpstr>Glaciers change the landscape as they move…</vt:lpstr>
      <vt:lpstr>Glaciers change the landscape as they move…</vt:lpstr>
      <vt:lpstr>Glaciers change the landscape as they move…</vt:lpstr>
      <vt:lpstr>Glaciers change the landscape as they move…</vt:lpstr>
      <vt:lpstr>Glacier movement changes the landscape, but the landscape can affect the movement of the glacier.</vt:lpstr>
      <vt:lpstr>What affects glacier speed?</vt:lpstr>
      <vt:lpstr>What affects glacier speed?</vt:lpstr>
      <vt:lpstr>What affects glacier speed?</vt:lpstr>
      <vt:lpstr>Test it for yourself…</vt:lpstr>
      <vt:lpstr>We have glaciers here in Colorado!</vt:lpstr>
      <vt:lpstr>Much of the Front Range used to be covered in ice.</vt:lpstr>
      <vt:lpstr>Unfortunately, our glaciers days are numbered…</vt:lpstr>
      <vt:lpstr>Unfortunately, our glaciers days are numbered…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Glaciers on the Move </dc:title>
  <dc:creator>h h</dc:creator>
  <cp:lastModifiedBy>h h</cp:lastModifiedBy>
  <cp:revision>29</cp:revision>
  <dcterms:created xsi:type="dcterms:W3CDTF">2012-09-21T15:41:38Z</dcterms:created>
  <dcterms:modified xsi:type="dcterms:W3CDTF">2013-10-29T21:32:57Z</dcterms:modified>
</cp:coreProperties>
</file>